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72" r:id="rId4"/>
    <p:sldId id="273" r:id="rId5"/>
    <p:sldId id="257" r:id="rId6"/>
    <p:sldId id="270" r:id="rId7"/>
    <p:sldId id="274" r:id="rId8"/>
    <p:sldId id="259" r:id="rId9"/>
    <p:sldId id="268" r:id="rId10"/>
    <p:sldId id="263" r:id="rId11"/>
    <p:sldId id="261" r:id="rId12"/>
    <p:sldId id="264" r:id="rId13"/>
    <p:sldId id="278" r:id="rId14"/>
    <p:sldId id="275" r:id="rId15"/>
    <p:sldId id="276" r:id="rId16"/>
    <p:sldId id="281" r:id="rId17"/>
    <p:sldId id="269" r:id="rId18"/>
    <p:sldId id="277" r:id="rId19"/>
    <p:sldId id="267" r:id="rId20"/>
    <p:sldId id="265" r:id="rId21"/>
    <p:sldId id="266" r:id="rId22"/>
    <p:sldId id="285" r:id="rId23"/>
    <p:sldId id="282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46AE2B-08D9-44C4-8567-651506BC4C8A}">
          <p14:sldIdLst>
            <p14:sldId id="256"/>
            <p14:sldId id="258"/>
            <p14:sldId id="272"/>
            <p14:sldId id="273"/>
            <p14:sldId id="257"/>
            <p14:sldId id="270"/>
            <p14:sldId id="274"/>
            <p14:sldId id="259"/>
            <p14:sldId id="268"/>
            <p14:sldId id="263"/>
            <p14:sldId id="261"/>
            <p14:sldId id="264"/>
            <p14:sldId id="278"/>
            <p14:sldId id="275"/>
            <p14:sldId id="276"/>
            <p14:sldId id="281"/>
            <p14:sldId id="269"/>
            <p14:sldId id="277"/>
            <p14:sldId id="267"/>
            <p14:sldId id="265"/>
            <p14:sldId id="266"/>
            <p14:sldId id="285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39" d="100"/>
          <a:sy n="39" d="100"/>
        </p:scale>
        <p:origin x="15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A6FFF7-69AE-4FE8-87C8-31FBEEB8B8A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806EB2-EC37-4F53-9E6C-0B90940C63D5}">
      <dgm:prSet phldrT="[Text]"/>
      <dgm:spPr/>
      <dgm:t>
        <a:bodyPr/>
        <a:lstStyle/>
        <a:p>
          <a:r>
            <a:rPr lang="en-US" dirty="0"/>
            <a:t>Short Term Follow-Up</a:t>
          </a:r>
        </a:p>
      </dgm:t>
    </dgm:pt>
    <dgm:pt modelId="{8CF23EFE-59BC-48D6-A615-07BEAB53FF06}" type="parTrans" cxnId="{368835BA-5554-4ADE-91E7-97A583F43935}">
      <dgm:prSet/>
      <dgm:spPr/>
      <dgm:t>
        <a:bodyPr/>
        <a:lstStyle/>
        <a:p>
          <a:endParaRPr lang="en-US"/>
        </a:p>
      </dgm:t>
    </dgm:pt>
    <dgm:pt modelId="{6FC7B685-D743-414B-86AB-F0877D3E6370}" type="sibTrans" cxnId="{368835BA-5554-4ADE-91E7-97A583F43935}">
      <dgm:prSet/>
      <dgm:spPr/>
      <dgm:t>
        <a:bodyPr/>
        <a:lstStyle/>
        <a:p>
          <a:endParaRPr lang="en-US"/>
        </a:p>
      </dgm:t>
    </dgm:pt>
    <dgm:pt modelId="{F1389C9C-F1F3-4276-8CDB-3BA9D3BD9571}">
      <dgm:prSet phldrT="[Text]"/>
      <dgm:spPr/>
      <dgm:t>
        <a:bodyPr/>
        <a:lstStyle/>
        <a:p>
          <a:r>
            <a:rPr lang="en-US" dirty="0"/>
            <a:t>Medium Term Follow-Up</a:t>
          </a:r>
        </a:p>
      </dgm:t>
    </dgm:pt>
    <dgm:pt modelId="{BFC5874F-6A5A-42F2-BB74-5217396F8737}" type="parTrans" cxnId="{76FCDF66-0033-43D7-9731-E26A2AFF16B1}">
      <dgm:prSet/>
      <dgm:spPr/>
      <dgm:t>
        <a:bodyPr/>
        <a:lstStyle/>
        <a:p>
          <a:endParaRPr lang="en-US"/>
        </a:p>
      </dgm:t>
    </dgm:pt>
    <dgm:pt modelId="{5CDB2647-7458-4D77-B8F5-AA3A571BE551}" type="sibTrans" cxnId="{76FCDF66-0033-43D7-9731-E26A2AFF16B1}">
      <dgm:prSet/>
      <dgm:spPr/>
      <dgm:t>
        <a:bodyPr/>
        <a:lstStyle/>
        <a:p>
          <a:endParaRPr lang="en-US"/>
        </a:p>
      </dgm:t>
    </dgm:pt>
    <dgm:pt modelId="{8398058A-1F03-44C2-809C-81642620B4BB}">
      <dgm:prSet phldrT="[Text]"/>
      <dgm:spPr/>
      <dgm:t>
        <a:bodyPr/>
        <a:lstStyle/>
        <a:p>
          <a:r>
            <a:rPr lang="en-US" dirty="0"/>
            <a:t>Long Term Follow-Up</a:t>
          </a:r>
        </a:p>
      </dgm:t>
    </dgm:pt>
    <dgm:pt modelId="{1B0448F8-0FF2-4C29-BE6D-2BB4EA684F92}" type="parTrans" cxnId="{24600C98-F93A-4A6F-AF11-9E34D3F9B738}">
      <dgm:prSet/>
      <dgm:spPr/>
      <dgm:t>
        <a:bodyPr/>
        <a:lstStyle/>
        <a:p>
          <a:endParaRPr lang="en-US"/>
        </a:p>
      </dgm:t>
    </dgm:pt>
    <dgm:pt modelId="{37CE2F28-708B-4F88-BBD0-62543591028C}" type="sibTrans" cxnId="{24600C98-F93A-4A6F-AF11-9E34D3F9B738}">
      <dgm:prSet/>
      <dgm:spPr/>
      <dgm:t>
        <a:bodyPr/>
        <a:lstStyle/>
        <a:p>
          <a:endParaRPr lang="en-US"/>
        </a:p>
      </dgm:t>
    </dgm:pt>
    <dgm:pt modelId="{5E4C243C-55C5-4884-B126-AE6D7E0C0998}">
      <dgm:prSet phldrT="[Text]"/>
      <dgm:spPr/>
      <dgm:t>
        <a:bodyPr/>
        <a:lstStyle/>
        <a:p>
          <a:r>
            <a:rPr lang="en-US" dirty="0"/>
            <a:t>Blood and Urine Cultures</a:t>
          </a:r>
        </a:p>
      </dgm:t>
    </dgm:pt>
    <dgm:pt modelId="{9C1A12ED-4159-4F94-B87A-8CBE5E90779D}" type="parTrans" cxnId="{8F3C20B3-E92B-4CCA-A0E3-6DC605074080}">
      <dgm:prSet/>
      <dgm:spPr/>
      <dgm:t>
        <a:bodyPr/>
        <a:lstStyle/>
        <a:p>
          <a:endParaRPr lang="en-US"/>
        </a:p>
      </dgm:t>
    </dgm:pt>
    <dgm:pt modelId="{6E2D468D-9284-40E8-897C-6912E3B48CF7}" type="sibTrans" cxnId="{8F3C20B3-E92B-4CCA-A0E3-6DC605074080}">
      <dgm:prSet/>
      <dgm:spPr/>
      <dgm:t>
        <a:bodyPr/>
        <a:lstStyle/>
        <a:p>
          <a:endParaRPr lang="en-US"/>
        </a:p>
      </dgm:t>
    </dgm:pt>
    <dgm:pt modelId="{6FC6FAF4-C59A-47A4-A6AA-526C32E05C55}">
      <dgm:prSet phldrT="[Text]"/>
      <dgm:spPr/>
      <dgm:t>
        <a:bodyPr/>
        <a:lstStyle/>
        <a:p>
          <a:r>
            <a:rPr lang="en-US" dirty="0"/>
            <a:t>Abnormal Creatine </a:t>
          </a:r>
        </a:p>
      </dgm:t>
    </dgm:pt>
    <dgm:pt modelId="{16CF7967-46EE-4687-9CDE-E181B69B18E9}" type="parTrans" cxnId="{B286A3F1-6EFD-453A-81C0-1621FCF0A03C}">
      <dgm:prSet/>
      <dgm:spPr/>
      <dgm:t>
        <a:bodyPr/>
        <a:lstStyle/>
        <a:p>
          <a:endParaRPr lang="en-US"/>
        </a:p>
      </dgm:t>
    </dgm:pt>
    <dgm:pt modelId="{8680EA8C-095E-4BDF-862C-350EDEE86A5A}" type="sibTrans" cxnId="{B286A3F1-6EFD-453A-81C0-1621FCF0A03C}">
      <dgm:prSet/>
      <dgm:spPr/>
      <dgm:t>
        <a:bodyPr/>
        <a:lstStyle/>
        <a:p>
          <a:endParaRPr lang="en-US"/>
        </a:p>
      </dgm:t>
    </dgm:pt>
    <dgm:pt modelId="{3FF9C120-8AB9-40C8-B3F3-CFBCB4CAB670}">
      <dgm:prSet phldrT="[Text]"/>
      <dgm:spPr/>
      <dgm:t>
        <a:bodyPr/>
        <a:lstStyle/>
        <a:p>
          <a:r>
            <a:rPr lang="en-US" dirty="0"/>
            <a:t>Pulmonary Nodule</a:t>
          </a:r>
        </a:p>
      </dgm:t>
    </dgm:pt>
    <dgm:pt modelId="{2FD70448-AF63-4427-9E62-FC640DCE078F}" type="parTrans" cxnId="{CCD5775D-D9A7-404E-8FE4-EAC8B60CA872}">
      <dgm:prSet/>
      <dgm:spPr/>
      <dgm:t>
        <a:bodyPr/>
        <a:lstStyle/>
        <a:p>
          <a:endParaRPr lang="en-US"/>
        </a:p>
      </dgm:t>
    </dgm:pt>
    <dgm:pt modelId="{D1544CB6-52EA-4EE2-ABF3-FD313A5254D8}" type="sibTrans" cxnId="{CCD5775D-D9A7-404E-8FE4-EAC8B60CA872}">
      <dgm:prSet/>
      <dgm:spPr/>
      <dgm:t>
        <a:bodyPr/>
        <a:lstStyle/>
        <a:p>
          <a:endParaRPr lang="en-US"/>
        </a:p>
      </dgm:t>
    </dgm:pt>
    <dgm:pt modelId="{2E46660C-A9DB-42B2-BFA0-7EFCC6F8ADE6}">
      <dgm:prSet phldrT="[Text]"/>
      <dgm:spPr/>
      <dgm:t>
        <a:bodyPr/>
        <a:lstStyle/>
        <a:p>
          <a:r>
            <a:rPr lang="en-US" dirty="0"/>
            <a:t>Adrenal Nodule</a:t>
          </a:r>
        </a:p>
      </dgm:t>
    </dgm:pt>
    <dgm:pt modelId="{2287C320-808C-4C7C-8B11-2F92EF89FEC9}" type="parTrans" cxnId="{6ABCE477-46EA-47B2-8625-7F04FB61187D}">
      <dgm:prSet/>
      <dgm:spPr/>
      <dgm:t>
        <a:bodyPr/>
        <a:lstStyle/>
        <a:p>
          <a:endParaRPr lang="en-US"/>
        </a:p>
      </dgm:t>
    </dgm:pt>
    <dgm:pt modelId="{DB9081F3-F842-4608-97EE-87F5732CCBD0}" type="sibTrans" cxnId="{6ABCE477-46EA-47B2-8625-7F04FB61187D}">
      <dgm:prSet/>
      <dgm:spPr/>
      <dgm:t>
        <a:bodyPr/>
        <a:lstStyle/>
        <a:p>
          <a:endParaRPr lang="en-US"/>
        </a:p>
      </dgm:t>
    </dgm:pt>
    <dgm:pt modelId="{655517A9-960C-477D-85F0-71D5F9C9492F}" type="pres">
      <dgm:prSet presAssocID="{61A6FFF7-69AE-4FE8-87C8-31FBEEB8B8A8}" presName="linear" presStyleCnt="0">
        <dgm:presLayoutVars>
          <dgm:dir/>
          <dgm:animLvl val="lvl"/>
          <dgm:resizeHandles val="exact"/>
        </dgm:presLayoutVars>
      </dgm:prSet>
      <dgm:spPr/>
    </dgm:pt>
    <dgm:pt modelId="{B4AD2732-2868-4B56-A2F9-A7DED150DDA8}" type="pres">
      <dgm:prSet presAssocID="{DA806EB2-EC37-4F53-9E6C-0B90940C63D5}" presName="parentLin" presStyleCnt="0"/>
      <dgm:spPr/>
    </dgm:pt>
    <dgm:pt modelId="{77120E79-9BFB-4381-8252-FF5E0FF6D1D6}" type="pres">
      <dgm:prSet presAssocID="{DA806EB2-EC37-4F53-9E6C-0B90940C63D5}" presName="parentLeftMargin" presStyleLbl="node1" presStyleIdx="0" presStyleCnt="3"/>
      <dgm:spPr/>
    </dgm:pt>
    <dgm:pt modelId="{1F6EF804-0093-4FA1-99B6-1DD1F9D77C1E}" type="pres">
      <dgm:prSet presAssocID="{DA806EB2-EC37-4F53-9E6C-0B90940C63D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D78A418-7C6B-4FE5-A0A2-FC6F21E266AB}" type="pres">
      <dgm:prSet presAssocID="{DA806EB2-EC37-4F53-9E6C-0B90940C63D5}" presName="negativeSpace" presStyleCnt="0"/>
      <dgm:spPr/>
    </dgm:pt>
    <dgm:pt modelId="{98F05B0D-DAD4-475B-80F8-87BA1A51F809}" type="pres">
      <dgm:prSet presAssocID="{DA806EB2-EC37-4F53-9E6C-0B90940C63D5}" presName="childText" presStyleLbl="conFgAcc1" presStyleIdx="0" presStyleCnt="3">
        <dgm:presLayoutVars>
          <dgm:bulletEnabled val="1"/>
        </dgm:presLayoutVars>
      </dgm:prSet>
      <dgm:spPr/>
    </dgm:pt>
    <dgm:pt modelId="{D4CA1C63-39CC-4723-8387-37D1999E14DA}" type="pres">
      <dgm:prSet presAssocID="{6FC7B685-D743-414B-86AB-F0877D3E6370}" presName="spaceBetweenRectangles" presStyleCnt="0"/>
      <dgm:spPr/>
    </dgm:pt>
    <dgm:pt modelId="{6BBD36B2-15B2-446E-A900-62BBA9EFE27C}" type="pres">
      <dgm:prSet presAssocID="{F1389C9C-F1F3-4276-8CDB-3BA9D3BD9571}" presName="parentLin" presStyleCnt="0"/>
      <dgm:spPr/>
    </dgm:pt>
    <dgm:pt modelId="{4A975B6E-080C-447A-94AE-758D2319B403}" type="pres">
      <dgm:prSet presAssocID="{F1389C9C-F1F3-4276-8CDB-3BA9D3BD9571}" presName="parentLeftMargin" presStyleLbl="node1" presStyleIdx="0" presStyleCnt="3"/>
      <dgm:spPr/>
    </dgm:pt>
    <dgm:pt modelId="{79D35020-8105-44E8-B423-00CE58A38B23}" type="pres">
      <dgm:prSet presAssocID="{F1389C9C-F1F3-4276-8CDB-3BA9D3BD957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F6A9444-9657-4C92-B35A-855138AA30E2}" type="pres">
      <dgm:prSet presAssocID="{F1389C9C-F1F3-4276-8CDB-3BA9D3BD9571}" presName="negativeSpace" presStyleCnt="0"/>
      <dgm:spPr/>
    </dgm:pt>
    <dgm:pt modelId="{F30797B7-38EA-4940-8D57-9CCFB27CFF71}" type="pres">
      <dgm:prSet presAssocID="{F1389C9C-F1F3-4276-8CDB-3BA9D3BD9571}" presName="childText" presStyleLbl="conFgAcc1" presStyleIdx="1" presStyleCnt="3">
        <dgm:presLayoutVars>
          <dgm:bulletEnabled val="1"/>
        </dgm:presLayoutVars>
      </dgm:prSet>
      <dgm:spPr/>
    </dgm:pt>
    <dgm:pt modelId="{23483A9D-6770-4892-BF12-9D9F68B35AFC}" type="pres">
      <dgm:prSet presAssocID="{5CDB2647-7458-4D77-B8F5-AA3A571BE551}" presName="spaceBetweenRectangles" presStyleCnt="0"/>
      <dgm:spPr/>
    </dgm:pt>
    <dgm:pt modelId="{C88DAEDF-4C97-46CE-AC56-C449D646C03C}" type="pres">
      <dgm:prSet presAssocID="{8398058A-1F03-44C2-809C-81642620B4BB}" presName="parentLin" presStyleCnt="0"/>
      <dgm:spPr/>
    </dgm:pt>
    <dgm:pt modelId="{837575B0-5930-4DDB-9CCB-54B7FFC17536}" type="pres">
      <dgm:prSet presAssocID="{8398058A-1F03-44C2-809C-81642620B4BB}" presName="parentLeftMargin" presStyleLbl="node1" presStyleIdx="1" presStyleCnt="3"/>
      <dgm:spPr/>
    </dgm:pt>
    <dgm:pt modelId="{E2CD57C2-9AAB-4517-9BF7-30D50F2520EB}" type="pres">
      <dgm:prSet presAssocID="{8398058A-1F03-44C2-809C-81642620B4B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419EFF4-76FC-48DB-9136-D7CB7FD7D764}" type="pres">
      <dgm:prSet presAssocID="{8398058A-1F03-44C2-809C-81642620B4BB}" presName="negativeSpace" presStyleCnt="0"/>
      <dgm:spPr/>
    </dgm:pt>
    <dgm:pt modelId="{D9C78EFC-B6A2-40A2-A1D7-68671BCB8458}" type="pres">
      <dgm:prSet presAssocID="{8398058A-1F03-44C2-809C-81642620B4B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58F0107-4DD1-491D-B105-8B52F7AE8AA5}" type="presOf" srcId="{DA806EB2-EC37-4F53-9E6C-0B90940C63D5}" destId="{1F6EF804-0093-4FA1-99B6-1DD1F9D77C1E}" srcOrd="1" destOrd="0" presId="urn:microsoft.com/office/officeart/2005/8/layout/list1"/>
    <dgm:cxn modelId="{0DF50A09-F8B1-48F0-AA4E-2CDF6042A418}" type="presOf" srcId="{DA806EB2-EC37-4F53-9E6C-0B90940C63D5}" destId="{77120E79-9BFB-4381-8252-FF5E0FF6D1D6}" srcOrd="0" destOrd="0" presId="urn:microsoft.com/office/officeart/2005/8/layout/list1"/>
    <dgm:cxn modelId="{787D4B12-7EB2-4B2B-BA39-CED3A872DE4F}" type="presOf" srcId="{2E46660C-A9DB-42B2-BFA0-7EFCC6F8ADE6}" destId="{D9C78EFC-B6A2-40A2-A1D7-68671BCB8458}" srcOrd="0" destOrd="1" presId="urn:microsoft.com/office/officeart/2005/8/layout/list1"/>
    <dgm:cxn modelId="{77FA8921-612D-43B1-828D-C3E04AEE6B64}" type="presOf" srcId="{F1389C9C-F1F3-4276-8CDB-3BA9D3BD9571}" destId="{4A975B6E-080C-447A-94AE-758D2319B403}" srcOrd="0" destOrd="0" presId="urn:microsoft.com/office/officeart/2005/8/layout/list1"/>
    <dgm:cxn modelId="{50DAB121-E754-4636-9EF4-FB9C8F274250}" type="presOf" srcId="{3FF9C120-8AB9-40C8-B3F3-CFBCB4CAB670}" destId="{D9C78EFC-B6A2-40A2-A1D7-68671BCB8458}" srcOrd="0" destOrd="0" presId="urn:microsoft.com/office/officeart/2005/8/layout/list1"/>
    <dgm:cxn modelId="{30B4EA21-A611-4F36-91C8-EB591466A2CC}" type="presOf" srcId="{8398058A-1F03-44C2-809C-81642620B4BB}" destId="{E2CD57C2-9AAB-4517-9BF7-30D50F2520EB}" srcOrd="1" destOrd="0" presId="urn:microsoft.com/office/officeart/2005/8/layout/list1"/>
    <dgm:cxn modelId="{CCD5775D-D9A7-404E-8FE4-EAC8B60CA872}" srcId="{8398058A-1F03-44C2-809C-81642620B4BB}" destId="{3FF9C120-8AB9-40C8-B3F3-CFBCB4CAB670}" srcOrd="0" destOrd="0" parTransId="{2FD70448-AF63-4427-9E62-FC640DCE078F}" sibTransId="{D1544CB6-52EA-4EE2-ABF3-FD313A5254D8}"/>
    <dgm:cxn modelId="{76FCDF66-0033-43D7-9731-E26A2AFF16B1}" srcId="{61A6FFF7-69AE-4FE8-87C8-31FBEEB8B8A8}" destId="{F1389C9C-F1F3-4276-8CDB-3BA9D3BD9571}" srcOrd="1" destOrd="0" parTransId="{BFC5874F-6A5A-42F2-BB74-5217396F8737}" sibTransId="{5CDB2647-7458-4D77-B8F5-AA3A571BE551}"/>
    <dgm:cxn modelId="{AE063B4B-303B-4C59-A3E1-C008ECBFB3B4}" type="presOf" srcId="{F1389C9C-F1F3-4276-8CDB-3BA9D3BD9571}" destId="{79D35020-8105-44E8-B423-00CE58A38B23}" srcOrd="1" destOrd="0" presId="urn:microsoft.com/office/officeart/2005/8/layout/list1"/>
    <dgm:cxn modelId="{11D5ED70-F64D-4999-9E75-13FDDD27BC52}" type="presOf" srcId="{8398058A-1F03-44C2-809C-81642620B4BB}" destId="{837575B0-5930-4DDB-9CCB-54B7FFC17536}" srcOrd="0" destOrd="0" presId="urn:microsoft.com/office/officeart/2005/8/layout/list1"/>
    <dgm:cxn modelId="{BFBC3774-6CCC-4479-B8F3-981B2CEC3D2F}" type="presOf" srcId="{6FC6FAF4-C59A-47A4-A6AA-526C32E05C55}" destId="{F30797B7-38EA-4940-8D57-9CCFB27CFF71}" srcOrd="0" destOrd="0" presId="urn:microsoft.com/office/officeart/2005/8/layout/list1"/>
    <dgm:cxn modelId="{6ABCE477-46EA-47B2-8625-7F04FB61187D}" srcId="{8398058A-1F03-44C2-809C-81642620B4BB}" destId="{2E46660C-A9DB-42B2-BFA0-7EFCC6F8ADE6}" srcOrd="1" destOrd="0" parTransId="{2287C320-808C-4C7C-8B11-2F92EF89FEC9}" sibTransId="{DB9081F3-F842-4608-97EE-87F5732CCBD0}"/>
    <dgm:cxn modelId="{114BA18E-ED84-4D19-AE1A-EFC4D4BD3130}" type="presOf" srcId="{61A6FFF7-69AE-4FE8-87C8-31FBEEB8B8A8}" destId="{655517A9-960C-477D-85F0-71D5F9C9492F}" srcOrd="0" destOrd="0" presId="urn:microsoft.com/office/officeart/2005/8/layout/list1"/>
    <dgm:cxn modelId="{24600C98-F93A-4A6F-AF11-9E34D3F9B738}" srcId="{61A6FFF7-69AE-4FE8-87C8-31FBEEB8B8A8}" destId="{8398058A-1F03-44C2-809C-81642620B4BB}" srcOrd="2" destOrd="0" parTransId="{1B0448F8-0FF2-4C29-BE6D-2BB4EA684F92}" sibTransId="{37CE2F28-708B-4F88-BBD0-62543591028C}"/>
    <dgm:cxn modelId="{8F3C20B3-E92B-4CCA-A0E3-6DC605074080}" srcId="{DA806EB2-EC37-4F53-9E6C-0B90940C63D5}" destId="{5E4C243C-55C5-4884-B126-AE6D7E0C0998}" srcOrd="0" destOrd="0" parTransId="{9C1A12ED-4159-4F94-B87A-8CBE5E90779D}" sibTransId="{6E2D468D-9284-40E8-897C-6912E3B48CF7}"/>
    <dgm:cxn modelId="{368835BA-5554-4ADE-91E7-97A583F43935}" srcId="{61A6FFF7-69AE-4FE8-87C8-31FBEEB8B8A8}" destId="{DA806EB2-EC37-4F53-9E6C-0B90940C63D5}" srcOrd="0" destOrd="0" parTransId="{8CF23EFE-59BC-48D6-A615-07BEAB53FF06}" sibTransId="{6FC7B685-D743-414B-86AB-F0877D3E6370}"/>
    <dgm:cxn modelId="{B286A3F1-6EFD-453A-81C0-1621FCF0A03C}" srcId="{F1389C9C-F1F3-4276-8CDB-3BA9D3BD9571}" destId="{6FC6FAF4-C59A-47A4-A6AA-526C32E05C55}" srcOrd="0" destOrd="0" parTransId="{16CF7967-46EE-4687-9CDE-E181B69B18E9}" sibTransId="{8680EA8C-095E-4BDF-862C-350EDEE86A5A}"/>
    <dgm:cxn modelId="{C986BEFE-47DB-44FC-9FC0-EB032BF4EC09}" type="presOf" srcId="{5E4C243C-55C5-4884-B126-AE6D7E0C0998}" destId="{98F05B0D-DAD4-475B-80F8-87BA1A51F809}" srcOrd="0" destOrd="0" presId="urn:microsoft.com/office/officeart/2005/8/layout/list1"/>
    <dgm:cxn modelId="{EBDB5AD9-2200-418C-806F-DD8E93355BCC}" type="presParOf" srcId="{655517A9-960C-477D-85F0-71D5F9C9492F}" destId="{B4AD2732-2868-4B56-A2F9-A7DED150DDA8}" srcOrd="0" destOrd="0" presId="urn:microsoft.com/office/officeart/2005/8/layout/list1"/>
    <dgm:cxn modelId="{AFCE23B1-E426-4041-8BF6-47E30129469D}" type="presParOf" srcId="{B4AD2732-2868-4B56-A2F9-A7DED150DDA8}" destId="{77120E79-9BFB-4381-8252-FF5E0FF6D1D6}" srcOrd="0" destOrd="0" presId="urn:microsoft.com/office/officeart/2005/8/layout/list1"/>
    <dgm:cxn modelId="{AA8198EF-3DCA-44A7-90FA-0A44669B7AAC}" type="presParOf" srcId="{B4AD2732-2868-4B56-A2F9-A7DED150DDA8}" destId="{1F6EF804-0093-4FA1-99B6-1DD1F9D77C1E}" srcOrd="1" destOrd="0" presId="urn:microsoft.com/office/officeart/2005/8/layout/list1"/>
    <dgm:cxn modelId="{36F09975-9A5A-4212-BC84-E6A3846BF964}" type="presParOf" srcId="{655517A9-960C-477D-85F0-71D5F9C9492F}" destId="{CD78A418-7C6B-4FE5-A0A2-FC6F21E266AB}" srcOrd="1" destOrd="0" presId="urn:microsoft.com/office/officeart/2005/8/layout/list1"/>
    <dgm:cxn modelId="{33CF6784-5768-466D-8B7E-C8028C7A4BD8}" type="presParOf" srcId="{655517A9-960C-477D-85F0-71D5F9C9492F}" destId="{98F05B0D-DAD4-475B-80F8-87BA1A51F809}" srcOrd="2" destOrd="0" presId="urn:microsoft.com/office/officeart/2005/8/layout/list1"/>
    <dgm:cxn modelId="{F84582BB-3082-4ACE-B370-8B900D4512DA}" type="presParOf" srcId="{655517A9-960C-477D-85F0-71D5F9C9492F}" destId="{D4CA1C63-39CC-4723-8387-37D1999E14DA}" srcOrd="3" destOrd="0" presId="urn:microsoft.com/office/officeart/2005/8/layout/list1"/>
    <dgm:cxn modelId="{1DAE570C-3A77-408D-85FB-C0065340DF24}" type="presParOf" srcId="{655517A9-960C-477D-85F0-71D5F9C9492F}" destId="{6BBD36B2-15B2-446E-A900-62BBA9EFE27C}" srcOrd="4" destOrd="0" presId="urn:microsoft.com/office/officeart/2005/8/layout/list1"/>
    <dgm:cxn modelId="{A37AE4DB-AC99-4AB4-B0B0-842C407978CD}" type="presParOf" srcId="{6BBD36B2-15B2-446E-A900-62BBA9EFE27C}" destId="{4A975B6E-080C-447A-94AE-758D2319B403}" srcOrd="0" destOrd="0" presId="urn:microsoft.com/office/officeart/2005/8/layout/list1"/>
    <dgm:cxn modelId="{97D29498-16FC-4B4A-AB9A-0ED80A331DAB}" type="presParOf" srcId="{6BBD36B2-15B2-446E-A900-62BBA9EFE27C}" destId="{79D35020-8105-44E8-B423-00CE58A38B23}" srcOrd="1" destOrd="0" presId="urn:microsoft.com/office/officeart/2005/8/layout/list1"/>
    <dgm:cxn modelId="{BFC9D11B-3F78-42AC-ACD1-73CEBF7796E1}" type="presParOf" srcId="{655517A9-960C-477D-85F0-71D5F9C9492F}" destId="{0F6A9444-9657-4C92-B35A-855138AA30E2}" srcOrd="5" destOrd="0" presId="urn:microsoft.com/office/officeart/2005/8/layout/list1"/>
    <dgm:cxn modelId="{EF6E8BC0-43A4-4E3C-91E0-7AD15C2ED61A}" type="presParOf" srcId="{655517A9-960C-477D-85F0-71D5F9C9492F}" destId="{F30797B7-38EA-4940-8D57-9CCFB27CFF71}" srcOrd="6" destOrd="0" presId="urn:microsoft.com/office/officeart/2005/8/layout/list1"/>
    <dgm:cxn modelId="{BA5247FE-472C-463E-9781-5D4518C3A6B0}" type="presParOf" srcId="{655517A9-960C-477D-85F0-71D5F9C9492F}" destId="{23483A9D-6770-4892-BF12-9D9F68B35AFC}" srcOrd="7" destOrd="0" presId="urn:microsoft.com/office/officeart/2005/8/layout/list1"/>
    <dgm:cxn modelId="{1F350493-4C3C-4CD3-8E43-D692D442323A}" type="presParOf" srcId="{655517A9-960C-477D-85F0-71D5F9C9492F}" destId="{C88DAEDF-4C97-46CE-AC56-C449D646C03C}" srcOrd="8" destOrd="0" presId="urn:microsoft.com/office/officeart/2005/8/layout/list1"/>
    <dgm:cxn modelId="{E2E96968-A0BA-4B7D-9E66-1B864A069AC3}" type="presParOf" srcId="{C88DAEDF-4C97-46CE-AC56-C449D646C03C}" destId="{837575B0-5930-4DDB-9CCB-54B7FFC17536}" srcOrd="0" destOrd="0" presId="urn:microsoft.com/office/officeart/2005/8/layout/list1"/>
    <dgm:cxn modelId="{CB7E2DF5-FEB8-4CD2-BFF9-A3C3D1DF3F01}" type="presParOf" srcId="{C88DAEDF-4C97-46CE-AC56-C449D646C03C}" destId="{E2CD57C2-9AAB-4517-9BF7-30D50F2520EB}" srcOrd="1" destOrd="0" presId="urn:microsoft.com/office/officeart/2005/8/layout/list1"/>
    <dgm:cxn modelId="{1595B7E4-D77A-4821-8F46-E2A688BB0A1E}" type="presParOf" srcId="{655517A9-960C-477D-85F0-71D5F9C9492F}" destId="{5419EFF4-76FC-48DB-9136-D7CB7FD7D764}" srcOrd="9" destOrd="0" presId="urn:microsoft.com/office/officeart/2005/8/layout/list1"/>
    <dgm:cxn modelId="{985416B5-C797-42A4-89AE-FA8281ECE40B}" type="presParOf" srcId="{655517A9-960C-477D-85F0-71D5F9C9492F}" destId="{D9C78EFC-B6A2-40A2-A1D7-68671BCB845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02C55D-1697-4612-B5BF-B3B09BE1E1E5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DE3F661C-5109-4492-9485-A68F4D39C984}">
      <dgm:prSet phldrT="[Text]"/>
      <dgm:spPr/>
      <dgm:t>
        <a:bodyPr/>
        <a:lstStyle/>
        <a:p>
          <a:r>
            <a:rPr lang="en-US" dirty="0"/>
            <a:t>June 2019: Grant Awarded </a:t>
          </a:r>
        </a:p>
      </dgm:t>
    </dgm:pt>
    <dgm:pt modelId="{7CD743B1-1415-4F80-9414-1370302FC27B}" type="parTrans" cxnId="{EC1A05AD-7DE3-43F2-9F98-7719BD583511}">
      <dgm:prSet/>
      <dgm:spPr/>
      <dgm:t>
        <a:bodyPr/>
        <a:lstStyle/>
        <a:p>
          <a:endParaRPr lang="en-US"/>
        </a:p>
      </dgm:t>
    </dgm:pt>
    <dgm:pt modelId="{EEA5FAE7-91BE-4A3F-ABF4-31FAAFB3A3FE}" type="sibTrans" cxnId="{EC1A05AD-7DE3-43F2-9F98-7719BD583511}">
      <dgm:prSet/>
      <dgm:spPr/>
      <dgm:t>
        <a:bodyPr/>
        <a:lstStyle/>
        <a:p>
          <a:endParaRPr lang="en-US"/>
        </a:p>
      </dgm:t>
    </dgm:pt>
    <dgm:pt modelId="{C39137D8-ABFD-485A-B8B0-40BB40624B3E}">
      <dgm:prSet phldrT="[Text]"/>
      <dgm:spPr/>
      <dgm:t>
        <a:bodyPr/>
        <a:lstStyle/>
        <a:p>
          <a:r>
            <a:rPr lang="en-US" dirty="0"/>
            <a:t>October 2019: Current State Process Mapping</a:t>
          </a:r>
        </a:p>
      </dgm:t>
    </dgm:pt>
    <dgm:pt modelId="{F561C4E3-7328-45EA-A102-A3FF4F421EE2}" type="parTrans" cxnId="{7A068A21-AE8C-4937-9853-A38BC440DBA3}">
      <dgm:prSet/>
      <dgm:spPr/>
      <dgm:t>
        <a:bodyPr/>
        <a:lstStyle/>
        <a:p>
          <a:endParaRPr lang="en-US"/>
        </a:p>
      </dgm:t>
    </dgm:pt>
    <dgm:pt modelId="{D4A5D57C-68D8-4665-9DAE-438F4D28FD6C}" type="sibTrans" cxnId="{7A068A21-AE8C-4937-9853-A38BC440DBA3}">
      <dgm:prSet/>
      <dgm:spPr/>
      <dgm:t>
        <a:bodyPr/>
        <a:lstStyle/>
        <a:p>
          <a:endParaRPr lang="en-US"/>
        </a:p>
      </dgm:t>
    </dgm:pt>
    <dgm:pt modelId="{F61C7C27-43C8-4FB0-B7C0-C5EA17D024FD}">
      <dgm:prSet phldrT="[Text]"/>
      <dgm:spPr/>
      <dgm:t>
        <a:bodyPr/>
        <a:lstStyle/>
        <a:p>
          <a:r>
            <a:rPr lang="en-US" dirty="0"/>
            <a:t>March 2020: Chart Reviews &amp; Community Surveys Completed</a:t>
          </a:r>
        </a:p>
      </dgm:t>
    </dgm:pt>
    <dgm:pt modelId="{58BA1EFE-C312-4B3C-A4F8-C23CFDD047FD}" type="parTrans" cxnId="{AAEA8B1C-904F-456B-AC4B-EE801254EDCF}">
      <dgm:prSet/>
      <dgm:spPr/>
      <dgm:t>
        <a:bodyPr/>
        <a:lstStyle/>
        <a:p>
          <a:endParaRPr lang="en-US"/>
        </a:p>
      </dgm:t>
    </dgm:pt>
    <dgm:pt modelId="{F371B6D9-1EB0-4DB9-A140-7B55CDDD1278}" type="sibTrans" cxnId="{AAEA8B1C-904F-456B-AC4B-EE801254EDCF}">
      <dgm:prSet/>
      <dgm:spPr/>
      <dgm:t>
        <a:bodyPr/>
        <a:lstStyle/>
        <a:p>
          <a:endParaRPr lang="en-US"/>
        </a:p>
      </dgm:t>
    </dgm:pt>
    <dgm:pt modelId="{DD4F3EDC-F588-4EF9-A7E7-0B0409A09292}">
      <dgm:prSet phldrT="[Text]"/>
      <dgm:spPr/>
      <dgm:t>
        <a:bodyPr/>
        <a:lstStyle/>
        <a:p>
          <a:r>
            <a:rPr lang="en-US" dirty="0"/>
            <a:t>May 2021: Presented at the Iowa Healthcare Collaborative + Society to Improve Diagnosis in Medicine</a:t>
          </a:r>
        </a:p>
      </dgm:t>
    </dgm:pt>
    <dgm:pt modelId="{643600D6-79F7-4062-8A58-27364E88A2F3}" type="parTrans" cxnId="{DE91E1BB-B8BA-4EC2-AE6E-977A97CE4EA0}">
      <dgm:prSet/>
      <dgm:spPr/>
      <dgm:t>
        <a:bodyPr/>
        <a:lstStyle/>
        <a:p>
          <a:endParaRPr lang="en-US"/>
        </a:p>
      </dgm:t>
    </dgm:pt>
    <dgm:pt modelId="{184C1FF0-0694-49B3-9CB6-59389012AB8A}" type="sibTrans" cxnId="{DE91E1BB-B8BA-4EC2-AE6E-977A97CE4EA0}">
      <dgm:prSet/>
      <dgm:spPr/>
      <dgm:t>
        <a:bodyPr/>
        <a:lstStyle/>
        <a:p>
          <a:endParaRPr lang="en-US"/>
        </a:p>
      </dgm:t>
    </dgm:pt>
    <dgm:pt modelId="{EB035DF0-160A-4A59-B219-D31E4E745540}">
      <dgm:prSet phldrT="[Text]"/>
      <dgm:spPr/>
      <dgm:t>
        <a:bodyPr/>
        <a:lstStyle/>
        <a:p>
          <a:r>
            <a:rPr lang="en-US" dirty="0"/>
            <a:t>March 2022: Restarted Grant Work</a:t>
          </a:r>
        </a:p>
      </dgm:t>
    </dgm:pt>
    <dgm:pt modelId="{A1342123-50A7-4E08-8C46-9C05391A9694}" type="parTrans" cxnId="{7E0D21E8-97BE-4A09-82B5-D7343F8DBE49}">
      <dgm:prSet/>
      <dgm:spPr/>
      <dgm:t>
        <a:bodyPr/>
        <a:lstStyle/>
        <a:p>
          <a:endParaRPr lang="en-US"/>
        </a:p>
      </dgm:t>
    </dgm:pt>
    <dgm:pt modelId="{89BE0A0F-7C3B-4FAF-AA49-F125EFA811F8}" type="sibTrans" cxnId="{7E0D21E8-97BE-4A09-82B5-D7343F8DBE49}">
      <dgm:prSet/>
      <dgm:spPr/>
      <dgm:t>
        <a:bodyPr/>
        <a:lstStyle/>
        <a:p>
          <a:endParaRPr lang="en-US"/>
        </a:p>
      </dgm:t>
    </dgm:pt>
    <dgm:pt modelId="{79EA084F-87F4-4E62-8474-EC0DA0F274C7}">
      <dgm:prSet phldrT="[Text]"/>
      <dgm:spPr/>
      <dgm:t>
        <a:bodyPr/>
        <a:lstStyle/>
        <a:p>
          <a:r>
            <a:rPr lang="en-US" dirty="0"/>
            <a:t>July 2022: Future State Mapping</a:t>
          </a:r>
        </a:p>
      </dgm:t>
    </dgm:pt>
    <dgm:pt modelId="{94B16E6F-82C1-496A-8D41-879759E4F4F5}" type="parTrans" cxnId="{3DB551A4-8E46-4285-86E8-0A2467801E97}">
      <dgm:prSet/>
      <dgm:spPr/>
      <dgm:t>
        <a:bodyPr/>
        <a:lstStyle/>
        <a:p>
          <a:endParaRPr lang="en-US"/>
        </a:p>
      </dgm:t>
    </dgm:pt>
    <dgm:pt modelId="{A693EC31-8449-4ECB-9489-914ED9C8C6CD}" type="sibTrans" cxnId="{3DB551A4-8E46-4285-86E8-0A2467801E97}">
      <dgm:prSet/>
      <dgm:spPr/>
      <dgm:t>
        <a:bodyPr/>
        <a:lstStyle/>
        <a:p>
          <a:endParaRPr lang="en-US"/>
        </a:p>
      </dgm:t>
    </dgm:pt>
    <dgm:pt modelId="{46E4BE92-C892-454B-B974-36539ED24D1A}">
      <dgm:prSet phldrT="[Text]"/>
      <dgm:spPr/>
      <dgm:t>
        <a:bodyPr/>
        <a:lstStyle/>
        <a:p>
          <a:r>
            <a:rPr lang="en-US" dirty="0"/>
            <a:t>Q1 2023: Launch NEW Workflows</a:t>
          </a:r>
        </a:p>
      </dgm:t>
    </dgm:pt>
    <dgm:pt modelId="{135700D2-C9C0-407F-8412-46E3418882BD}" type="parTrans" cxnId="{68EC96E1-3785-4C4D-9FFD-AFFDDC8616F3}">
      <dgm:prSet/>
      <dgm:spPr/>
      <dgm:t>
        <a:bodyPr/>
        <a:lstStyle/>
        <a:p>
          <a:endParaRPr lang="en-US"/>
        </a:p>
      </dgm:t>
    </dgm:pt>
    <dgm:pt modelId="{F2193A35-F6FE-42EF-A8BD-0DF65B2DD647}" type="sibTrans" cxnId="{68EC96E1-3785-4C4D-9FFD-AFFDDC8616F3}">
      <dgm:prSet/>
      <dgm:spPr/>
      <dgm:t>
        <a:bodyPr/>
        <a:lstStyle/>
        <a:p>
          <a:endParaRPr lang="en-US"/>
        </a:p>
      </dgm:t>
    </dgm:pt>
    <dgm:pt modelId="{6B9F186E-835F-44B5-91C8-6CB097E62D44}" type="pres">
      <dgm:prSet presAssocID="{9302C55D-1697-4612-B5BF-B3B09BE1E1E5}" presName="Name0" presStyleCnt="0">
        <dgm:presLayoutVars>
          <dgm:dir/>
          <dgm:resizeHandles val="exact"/>
        </dgm:presLayoutVars>
      </dgm:prSet>
      <dgm:spPr/>
    </dgm:pt>
    <dgm:pt modelId="{C9B78052-CCB7-47DF-9A09-58357041D49D}" type="pres">
      <dgm:prSet presAssocID="{9302C55D-1697-4612-B5BF-B3B09BE1E1E5}" presName="arrow" presStyleLbl="bgShp" presStyleIdx="0" presStyleCnt="1"/>
      <dgm:spPr/>
    </dgm:pt>
    <dgm:pt modelId="{1BC45AAB-E06B-40DB-B249-5982B9AE2F5E}" type="pres">
      <dgm:prSet presAssocID="{9302C55D-1697-4612-B5BF-B3B09BE1E1E5}" presName="points" presStyleCnt="0"/>
      <dgm:spPr/>
    </dgm:pt>
    <dgm:pt modelId="{BBF199EA-9881-40FC-BD1E-572BD655D2A8}" type="pres">
      <dgm:prSet presAssocID="{DE3F661C-5109-4492-9485-A68F4D39C984}" presName="compositeA" presStyleCnt="0"/>
      <dgm:spPr/>
    </dgm:pt>
    <dgm:pt modelId="{2C5E0DD5-5DE0-4216-AF57-4BFAD340DA02}" type="pres">
      <dgm:prSet presAssocID="{DE3F661C-5109-4492-9485-A68F4D39C984}" presName="textA" presStyleLbl="revTx" presStyleIdx="0" presStyleCnt="7">
        <dgm:presLayoutVars>
          <dgm:bulletEnabled val="1"/>
        </dgm:presLayoutVars>
      </dgm:prSet>
      <dgm:spPr/>
    </dgm:pt>
    <dgm:pt modelId="{2A7D94B5-0E8C-41D4-B844-A843E0C9FBC7}" type="pres">
      <dgm:prSet presAssocID="{DE3F661C-5109-4492-9485-A68F4D39C984}" presName="circleA" presStyleLbl="node1" presStyleIdx="0" presStyleCnt="7"/>
      <dgm:spPr/>
    </dgm:pt>
    <dgm:pt modelId="{78597021-9E14-49A0-94D0-E85D0B4CD79F}" type="pres">
      <dgm:prSet presAssocID="{DE3F661C-5109-4492-9485-A68F4D39C984}" presName="spaceA" presStyleCnt="0"/>
      <dgm:spPr/>
    </dgm:pt>
    <dgm:pt modelId="{1E0F4AF7-43C7-43DE-939F-AD1A9BAD2DB2}" type="pres">
      <dgm:prSet presAssocID="{EEA5FAE7-91BE-4A3F-ABF4-31FAAFB3A3FE}" presName="space" presStyleCnt="0"/>
      <dgm:spPr/>
    </dgm:pt>
    <dgm:pt modelId="{D3DA2187-404A-4435-B1EB-9CF3247A23E4}" type="pres">
      <dgm:prSet presAssocID="{C39137D8-ABFD-485A-B8B0-40BB40624B3E}" presName="compositeB" presStyleCnt="0"/>
      <dgm:spPr/>
    </dgm:pt>
    <dgm:pt modelId="{1548BA71-F957-4CDE-820E-68353D7C06F5}" type="pres">
      <dgm:prSet presAssocID="{C39137D8-ABFD-485A-B8B0-40BB40624B3E}" presName="textB" presStyleLbl="revTx" presStyleIdx="1" presStyleCnt="7">
        <dgm:presLayoutVars>
          <dgm:bulletEnabled val="1"/>
        </dgm:presLayoutVars>
      </dgm:prSet>
      <dgm:spPr/>
    </dgm:pt>
    <dgm:pt modelId="{AFCE62B6-D577-4E6C-AF7A-6E3E6DA17416}" type="pres">
      <dgm:prSet presAssocID="{C39137D8-ABFD-485A-B8B0-40BB40624B3E}" presName="circleB" presStyleLbl="node1" presStyleIdx="1" presStyleCnt="7"/>
      <dgm:spPr/>
    </dgm:pt>
    <dgm:pt modelId="{020731A5-9A49-400E-A6AE-F1E074CBEC71}" type="pres">
      <dgm:prSet presAssocID="{C39137D8-ABFD-485A-B8B0-40BB40624B3E}" presName="spaceB" presStyleCnt="0"/>
      <dgm:spPr/>
    </dgm:pt>
    <dgm:pt modelId="{0B93B826-38E6-45B4-9353-FC153FFCF1DC}" type="pres">
      <dgm:prSet presAssocID="{D4A5D57C-68D8-4665-9DAE-438F4D28FD6C}" presName="space" presStyleCnt="0"/>
      <dgm:spPr/>
    </dgm:pt>
    <dgm:pt modelId="{DBB9B831-8A6D-4331-92CE-CCA77926F588}" type="pres">
      <dgm:prSet presAssocID="{F61C7C27-43C8-4FB0-B7C0-C5EA17D024FD}" presName="compositeA" presStyleCnt="0"/>
      <dgm:spPr/>
    </dgm:pt>
    <dgm:pt modelId="{DDFA62DE-4A94-41FC-BD26-AD89BA8F2F20}" type="pres">
      <dgm:prSet presAssocID="{F61C7C27-43C8-4FB0-B7C0-C5EA17D024FD}" presName="textA" presStyleLbl="revTx" presStyleIdx="2" presStyleCnt="7">
        <dgm:presLayoutVars>
          <dgm:bulletEnabled val="1"/>
        </dgm:presLayoutVars>
      </dgm:prSet>
      <dgm:spPr/>
    </dgm:pt>
    <dgm:pt modelId="{FE519F6A-200C-486C-9CD0-504F71189E07}" type="pres">
      <dgm:prSet presAssocID="{F61C7C27-43C8-4FB0-B7C0-C5EA17D024FD}" presName="circleA" presStyleLbl="node1" presStyleIdx="2" presStyleCnt="7"/>
      <dgm:spPr/>
    </dgm:pt>
    <dgm:pt modelId="{0DFD0C36-A25B-4484-AE91-D52665A486A8}" type="pres">
      <dgm:prSet presAssocID="{F61C7C27-43C8-4FB0-B7C0-C5EA17D024FD}" presName="spaceA" presStyleCnt="0"/>
      <dgm:spPr/>
    </dgm:pt>
    <dgm:pt modelId="{06010DAF-BCBD-4222-A557-45CE95DB4FAD}" type="pres">
      <dgm:prSet presAssocID="{F371B6D9-1EB0-4DB9-A140-7B55CDDD1278}" presName="space" presStyleCnt="0"/>
      <dgm:spPr/>
    </dgm:pt>
    <dgm:pt modelId="{3BB0D458-389F-4476-AC8A-2014FE9BC989}" type="pres">
      <dgm:prSet presAssocID="{DD4F3EDC-F588-4EF9-A7E7-0B0409A09292}" presName="compositeB" presStyleCnt="0"/>
      <dgm:spPr/>
    </dgm:pt>
    <dgm:pt modelId="{BF2D7BBF-7F1D-450C-B4BA-20A3D1CDF0AF}" type="pres">
      <dgm:prSet presAssocID="{DD4F3EDC-F588-4EF9-A7E7-0B0409A09292}" presName="textB" presStyleLbl="revTx" presStyleIdx="3" presStyleCnt="7">
        <dgm:presLayoutVars>
          <dgm:bulletEnabled val="1"/>
        </dgm:presLayoutVars>
      </dgm:prSet>
      <dgm:spPr/>
    </dgm:pt>
    <dgm:pt modelId="{5989D4C7-55DE-4F0E-BE14-8F6CA411CB4B}" type="pres">
      <dgm:prSet presAssocID="{DD4F3EDC-F588-4EF9-A7E7-0B0409A09292}" presName="circleB" presStyleLbl="node1" presStyleIdx="3" presStyleCnt="7"/>
      <dgm:spPr/>
    </dgm:pt>
    <dgm:pt modelId="{0D9F5CCE-0A79-4BC6-9717-434EB9A4FFD5}" type="pres">
      <dgm:prSet presAssocID="{DD4F3EDC-F588-4EF9-A7E7-0B0409A09292}" presName="spaceB" presStyleCnt="0"/>
      <dgm:spPr/>
    </dgm:pt>
    <dgm:pt modelId="{40547451-A5D8-4B7D-9823-92495907CDFE}" type="pres">
      <dgm:prSet presAssocID="{184C1FF0-0694-49B3-9CB6-59389012AB8A}" presName="space" presStyleCnt="0"/>
      <dgm:spPr/>
    </dgm:pt>
    <dgm:pt modelId="{3CC0D06C-A1B6-43AF-859A-0C9355655CDF}" type="pres">
      <dgm:prSet presAssocID="{EB035DF0-160A-4A59-B219-D31E4E745540}" presName="compositeA" presStyleCnt="0"/>
      <dgm:spPr/>
    </dgm:pt>
    <dgm:pt modelId="{08ACBCC9-467D-4B0B-BF07-473AF45AD3A9}" type="pres">
      <dgm:prSet presAssocID="{EB035DF0-160A-4A59-B219-D31E4E745540}" presName="textA" presStyleLbl="revTx" presStyleIdx="4" presStyleCnt="7">
        <dgm:presLayoutVars>
          <dgm:bulletEnabled val="1"/>
        </dgm:presLayoutVars>
      </dgm:prSet>
      <dgm:spPr/>
    </dgm:pt>
    <dgm:pt modelId="{078A9637-22B6-40C2-9FE8-7847EB350EBB}" type="pres">
      <dgm:prSet presAssocID="{EB035DF0-160A-4A59-B219-D31E4E745540}" presName="circleA" presStyleLbl="node1" presStyleIdx="4" presStyleCnt="7"/>
      <dgm:spPr/>
    </dgm:pt>
    <dgm:pt modelId="{806023D8-45D6-4304-B85E-C100FDC2A129}" type="pres">
      <dgm:prSet presAssocID="{EB035DF0-160A-4A59-B219-D31E4E745540}" presName="spaceA" presStyleCnt="0"/>
      <dgm:spPr/>
    </dgm:pt>
    <dgm:pt modelId="{DAA980A5-1A7E-4DD3-92F4-3E7F637D62AD}" type="pres">
      <dgm:prSet presAssocID="{89BE0A0F-7C3B-4FAF-AA49-F125EFA811F8}" presName="space" presStyleCnt="0"/>
      <dgm:spPr/>
    </dgm:pt>
    <dgm:pt modelId="{5EAD0A34-CE8B-4731-A456-F6A0032474D2}" type="pres">
      <dgm:prSet presAssocID="{79EA084F-87F4-4E62-8474-EC0DA0F274C7}" presName="compositeB" presStyleCnt="0"/>
      <dgm:spPr/>
    </dgm:pt>
    <dgm:pt modelId="{7FC8645E-D482-4D9A-A5D1-226AFD08B4BC}" type="pres">
      <dgm:prSet presAssocID="{79EA084F-87F4-4E62-8474-EC0DA0F274C7}" presName="textB" presStyleLbl="revTx" presStyleIdx="5" presStyleCnt="7">
        <dgm:presLayoutVars>
          <dgm:bulletEnabled val="1"/>
        </dgm:presLayoutVars>
      </dgm:prSet>
      <dgm:spPr/>
    </dgm:pt>
    <dgm:pt modelId="{E2BF46D9-8C70-4AA0-A336-C74AE6F6F5AE}" type="pres">
      <dgm:prSet presAssocID="{79EA084F-87F4-4E62-8474-EC0DA0F274C7}" presName="circleB" presStyleLbl="node1" presStyleIdx="5" presStyleCnt="7"/>
      <dgm:spPr/>
    </dgm:pt>
    <dgm:pt modelId="{30350B52-73DF-4BA6-A598-7C42AE9A5D4A}" type="pres">
      <dgm:prSet presAssocID="{79EA084F-87F4-4E62-8474-EC0DA0F274C7}" presName="spaceB" presStyleCnt="0"/>
      <dgm:spPr/>
    </dgm:pt>
    <dgm:pt modelId="{A6CE9FE2-1062-4B26-BD44-0842FE35FA3C}" type="pres">
      <dgm:prSet presAssocID="{A693EC31-8449-4ECB-9489-914ED9C8C6CD}" presName="space" presStyleCnt="0"/>
      <dgm:spPr/>
    </dgm:pt>
    <dgm:pt modelId="{31EA26E4-1888-4A7C-9B29-789DA00B617B}" type="pres">
      <dgm:prSet presAssocID="{46E4BE92-C892-454B-B974-36539ED24D1A}" presName="compositeA" presStyleCnt="0"/>
      <dgm:spPr/>
    </dgm:pt>
    <dgm:pt modelId="{BA596412-C718-4E07-B38F-8AE0B66890BB}" type="pres">
      <dgm:prSet presAssocID="{46E4BE92-C892-454B-B974-36539ED24D1A}" presName="textA" presStyleLbl="revTx" presStyleIdx="6" presStyleCnt="7">
        <dgm:presLayoutVars>
          <dgm:bulletEnabled val="1"/>
        </dgm:presLayoutVars>
      </dgm:prSet>
      <dgm:spPr/>
    </dgm:pt>
    <dgm:pt modelId="{A7FB888D-C662-4DBE-9D31-62F1416DA31C}" type="pres">
      <dgm:prSet presAssocID="{46E4BE92-C892-454B-B974-36539ED24D1A}" presName="circleA" presStyleLbl="node1" presStyleIdx="6" presStyleCnt="7"/>
      <dgm:spPr/>
    </dgm:pt>
    <dgm:pt modelId="{1072A0C0-C2F3-438F-8594-C7898E3B164A}" type="pres">
      <dgm:prSet presAssocID="{46E4BE92-C892-454B-B974-36539ED24D1A}" presName="spaceA" presStyleCnt="0"/>
      <dgm:spPr/>
    </dgm:pt>
  </dgm:ptLst>
  <dgm:cxnLst>
    <dgm:cxn modelId="{AAEA8B1C-904F-456B-AC4B-EE801254EDCF}" srcId="{9302C55D-1697-4612-B5BF-B3B09BE1E1E5}" destId="{F61C7C27-43C8-4FB0-B7C0-C5EA17D024FD}" srcOrd="2" destOrd="0" parTransId="{58BA1EFE-C312-4B3C-A4F8-C23CFDD047FD}" sibTransId="{F371B6D9-1EB0-4DB9-A140-7B55CDDD1278}"/>
    <dgm:cxn modelId="{7A068A21-AE8C-4937-9853-A38BC440DBA3}" srcId="{9302C55D-1697-4612-B5BF-B3B09BE1E1E5}" destId="{C39137D8-ABFD-485A-B8B0-40BB40624B3E}" srcOrd="1" destOrd="0" parTransId="{F561C4E3-7328-45EA-A102-A3FF4F421EE2}" sibTransId="{D4A5D57C-68D8-4665-9DAE-438F4D28FD6C}"/>
    <dgm:cxn modelId="{87674339-DC2F-4F03-A6E2-8D095F558FDB}" type="presOf" srcId="{EB035DF0-160A-4A59-B219-D31E4E745540}" destId="{08ACBCC9-467D-4B0B-BF07-473AF45AD3A9}" srcOrd="0" destOrd="0" presId="urn:microsoft.com/office/officeart/2005/8/layout/hProcess11"/>
    <dgm:cxn modelId="{3A027F3C-0BF8-41CA-A7CD-E0EB15611809}" type="presOf" srcId="{C39137D8-ABFD-485A-B8B0-40BB40624B3E}" destId="{1548BA71-F957-4CDE-820E-68353D7C06F5}" srcOrd="0" destOrd="0" presId="urn:microsoft.com/office/officeart/2005/8/layout/hProcess11"/>
    <dgm:cxn modelId="{FF81CD56-7222-4FB8-A1FF-8C6EE3111708}" type="presOf" srcId="{46E4BE92-C892-454B-B974-36539ED24D1A}" destId="{BA596412-C718-4E07-B38F-8AE0B66890BB}" srcOrd="0" destOrd="0" presId="urn:microsoft.com/office/officeart/2005/8/layout/hProcess11"/>
    <dgm:cxn modelId="{C7712E84-6371-4A14-AE97-951AF15C8C70}" type="presOf" srcId="{9302C55D-1697-4612-B5BF-B3B09BE1E1E5}" destId="{6B9F186E-835F-44B5-91C8-6CB097E62D44}" srcOrd="0" destOrd="0" presId="urn:microsoft.com/office/officeart/2005/8/layout/hProcess11"/>
    <dgm:cxn modelId="{0492E28A-4331-474B-B594-A28E316A4EF9}" type="presOf" srcId="{F61C7C27-43C8-4FB0-B7C0-C5EA17D024FD}" destId="{DDFA62DE-4A94-41FC-BD26-AD89BA8F2F20}" srcOrd="0" destOrd="0" presId="urn:microsoft.com/office/officeart/2005/8/layout/hProcess11"/>
    <dgm:cxn modelId="{0254C595-87AC-4502-A82C-3E9353508A13}" type="presOf" srcId="{DD4F3EDC-F588-4EF9-A7E7-0B0409A09292}" destId="{BF2D7BBF-7F1D-450C-B4BA-20A3D1CDF0AF}" srcOrd="0" destOrd="0" presId="urn:microsoft.com/office/officeart/2005/8/layout/hProcess11"/>
    <dgm:cxn modelId="{3DB551A4-8E46-4285-86E8-0A2467801E97}" srcId="{9302C55D-1697-4612-B5BF-B3B09BE1E1E5}" destId="{79EA084F-87F4-4E62-8474-EC0DA0F274C7}" srcOrd="5" destOrd="0" parTransId="{94B16E6F-82C1-496A-8D41-879759E4F4F5}" sibTransId="{A693EC31-8449-4ECB-9489-914ED9C8C6CD}"/>
    <dgm:cxn modelId="{EC1A05AD-7DE3-43F2-9F98-7719BD583511}" srcId="{9302C55D-1697-4612-B5BF-B3B09BE1E1E5}" destId="{DE3F661C-5109-4492-9485-A68F4D39C984}" srcOrd="0" destOrd="0" parTransId="{7CD743B1-1415-4F80-9414-1370302FC27B}" sibTransId="{EEA5FAE7-91BE-4A3F-ABF4-31FAAFB3A3FE}"/>
    <dgm:cxn modelId="{DE91E1BB-B8BA-4EC2-AE6E-977A97CE4EA0}" srcId="{9302C55D-1697-4612-B5BF-B3B09BE1E1E5}" destId="{DD4F3EDC-F588-4EF9-A7E7-0B0409A09292}" srcOrd="3" destOrd="0" parTransId="{643600D6-79F7-4062-8A58-27364E88A2F3}" sibTransId="{184C1FF0-0694-49B3-9CB6-59389012AB8A}"/>
    <dgm:cxn modelId="{52E51ACD-396B-4A7D-B033-1EB3C6E51FB0}" type="presOf" srcId="{79EA084F-87F4-4E62-8474-EC0DA0F274C7}" destId="{7FC8645E-D482-4D9A-A5D1-226AFD08B4BC}" srcOrd="0" destOrd="0" presId="urn:microsoft.com/office/officeart/2005/8/layout/hProcess11"/>
    <dgm:cxn modelId="{68EC96E1-3785-4C4D-9FFD-AFFDDC8616F3}" srcId="{9302C55D-1697-4612-B5BF-B3B09BE1E1E5}" destId="{46E4BE92-C892-454B-B974-36539ED24D1A}" srcOrd="6" destOrd="0" parTransId="{135700D2-C9C0-407F-8412-46E3418882BD}" sibTransId="{F2193A35-F6FE-42EF-A8BD-0DF65B2DD647}"/>
    <dgm:cxn modelId="{A46FAEE6-CBB2-4F46-A93A-CB9BCD0B0822}" type="presOf" srcId="{DE3F661C-5109-4492-9485-A68F4D39C984}" destId="{2C5E0DD5-5DE0-4216-AF57-4BFAD340DA02}" srcOrd="0" destOrd="0" presId="urn:microsoft.com/office/officeart/2005/8/layout/hProcess11"/>
    <dgm:cxn modelId="{7E0D21E8-97BE-4A09-82B5-D7343F8DBE49}" srcId="{9302C55D-1697-4612-B5BF-B3B09BE1E1E5}" destId="{EB035DF0-160A-4A59-B219-D31E4E745540}" srcOrd="4" destOrd="0" parTransId="{A1342123-50A7-4E08-8C46-9C05391A9694}" sibTransId="{89BE0A0F-7C3B-4FAF-AA49-F125EFA811F8}"/>
    <dgm:cxn modelId="{1E8223BA-6CD4-4677-9708-C32472B50EEF}" type="presParOf" srcId="{6B9F186E-835F-44B5-91C8-6CB097E62D44}" destId="{C9B78052-CCB7-47DF-9A09-58357041D49D}" srcOrd="0" destOrd="0" presId="urn:microsoft.com/office/officeart/2005/8/layout/hProcess11"/>
    <dgm:cxn modelId="{CF97F077-2391-44E5-BF1E-D097814039DF}" type="presParOf" srcId="{6B9F186E-835F-44B5-91C8-6CB097E62D44}" destId="{1BC45AAB-E06B-40DB-B249-5982B9AE2F5E}" srcOrd="1" destOrd="0" presId="urn:microsoft.com/office/officeart/2005/8/layout/hProcess11"/>
    <dgm:cxn modelId="{568080F2-594F-4D61-B40E-FB98E35CC7A0}" type="presParOf" srcId="{1BC45AAB-E06B-40DB-B249-5982B9AE2F5E}" destId="{BBF199EA-9881-40FC-BD1E-572BD655D2A8}" srcOrd="0" destOrd="0" presId="urn:microsoft.com/office/officeart/2005/8/layout/hProcess11"/>
    <dgm:cxn modelId="{BD6AEC5F-543D-4298-BD29-474AE1AFE10F}" type="presParOf" srcId="{BBF199EA-9881-40FC-BD1E-572BD655D2A8}" destId="{2C5E0DD5-5DE0-4216-AF57-4BFAD340DA02}" srcOrd="0" destOrd="0" presId="urn:microsoft.com/office/officeart/2005/8/layout/hProcess11"/>
    <dgm:cxn modelId="{45AFF863-41A2-46A7-A798-17AE61917D83}" type="presParOf" srcId="{BBF199EA-9881-40FC-BD1E-572BD655D2A8}" destId="{2A7D94B5-0E8C-41D4-B844-A843E0C9FBC7}" srcOrd="1" destOrd="0" presId="urn:microsoft.com/office/officeart/2005/8/layout/hProcess11"/>
    <dgm:cxn modelId="{75DA9F36-001C-400E-9D74-2431221A7729}" type="presParOf" srcId="{BBF199EA-9881-40FC-BD1E-572BD655D2A8}" destId="{78597021-9E14-49A0-94D0-E85D0B4CD79F}" srcOrd="2" destOrd="0" presId="urn:microsoft.com/office/officeart/2005/8/layout/hProcess11"/>
    <dgm:cxn modelId="{3F7AD063-3623-4586-AFCE-A64E449DC30B}" type="presParOf" srcId="{1BC45AAB-E06B-40DB-B249-5982B9AE2F5E}" destId="{1E0F4AF7-43C7-43DE-939F-AD1A9BAD2DB2}" srcOrd="1" destOrd="0" presId="urn:microsoft.com/office/officeart/2005/8/layout/hProcess11"/>
    <dgm:cxn modelId="{94975816-196C-45E1-AEC3-CC6A9BD390B8}" type="presParOf" srcId="{1BC45AAB-E06B-40DB-B249-5982B9AE2F5E}" destId="{D3DA2187-404A-4435-B1EB-9CF3247A23E4}" srcOrd="2" destOrd="0" presId="urn:microsoft.com/office/officeart/2005/8/layout/hProcess11"/>
    <dgm:cxn modelId="{5C0FA5B4-4C27-4F92-8B94-418A23F692B1}" type="presParOf" srcId="{D3DA2187-404A-4435-B1EB-9CF3247A23E4}" destId="{1548BA71-F957-4CDE-820E-68353D7C06F5}" srcOrd="0" destOrd="0" presId="urn:microsoft.com/office/officeart/2005/8/layout/hProcess11"/>
    <dgm:cxn modelId="{64BE0C11-E7FE-4002-8E42-AD4604C59195}" type="presParOf" srcId="{D3DA2187-404A-4435-B1EB-9CF3247A23E4}" destId="{AFCE62B6-D577-4E6C-AF7A-6E3E6DA17416}" srcOrd="1" destOrd="0" presId="urn:microsoft.com/office/officeart/2005/8/layout/hProcess11"/>
    <dgm:cxn modelId="{1486389A-FB5D-48D2-866E-78C6BE4A4DD3}" type="presParOf" srcId="{D3DA2187-404A-4435-B1EB-9CF3247A23E4}" destId="{020731A5-9A49-400E-A6AE-F1E074CBEC71}" srcOrd="2" destOrd="0" presId="urn:microsoft.com/office/officeart/2005/8/layout/hProcess11"/>
    <dgm:cxn modelId="{6C81832D-1452-4761-9DA7-166E466B5E0D}" type="presParOf" srcId="{1BC45AAB-E06B-40DB-B249-5982B9AE2F5E}" destId="{0B93B826-38E6-45B4-9353-FC153FFCF1DC}" srcOrd="3" destOrd="0" presId="urn:microsoft.com/office/officeart/2005/8/layout/hProcess11"/>
    <dgm:cxn modelId="{5F30A5D8-3C11-4E53-9D21-7C9FE728D96B}" type="presParOf" srcId="{1BC45AAB-E06B-40DB-B249-5982B9AE2F5E}" destId="{DBB9B831-8A6D-4331-92CE-CCA77926F588}" srcOrd="4" destOrd="0" presId="urn:microsoft.com/office/officeart/2005/8/layout/hProcess11"/>
    <dgm:cxn modelId="{205F2CF2-5CF9-4824-8AEF-09CC90BE9230}" type="presParOf" srcId="{DBB9B831-8A6D-4331-92CE-CCA77926F588}" destId="{DDFA62DE-4A94-41FC-BD26-AD89BA8F2F20}" srcOrd="0" destOrd="0" presId="urn:microsoft.com/office/officeart/2005/8/layout/hProcess11"/>
    <dgm:cxn modelId="{3C3C8B99-FB69-4E46-A7E6-5E925E7B5AAD}" type="presParOf" srcId="{DBB9B831-8A6D-4331-92CE-CCA77926F588}" destId="{FE519F6A-200C-486C-9CD0-504F71189E07}" srcOrd="1" destOrd="0" presId="urn:microsoft.com/office/officeart/2005/8/layout/hProcess11"/>
    <dgm:cxn modelId="{9EF515A2-BE00-4CF9-B77E-ED1AF51D7FC2}" type="presParOf" srcId="{DBB9B831-8A6D-4331-92CE-CCA77926F588}" destId="{0DFD0C36-A25B-4484-AE91-D52665A486A8}" srcOrd="2" destOrd="0" presId="urn:microsoft.com/office/officeart/2005/8/layout/hProcess11"/>
    <dgm:cxn modelId="{229CD1B5-C647-46A4-A4DA-41F44564C2EA}" type="presParOf" srcId="{1BC45AAB-E06B-40DB-B249-5982B9AE2F5E}" destId="{06010DAF-BCBD-4222-A557-45CE95DB4FAD}" srcOrd="5" destOrd="0" presId="urn:microsoft.com/office/officeart/2005/8/layout/hProcess11"/>
    <dgm:cxn modelId="{24B82335-ACE0-49D8-829B-EB3059A2836A}" type="presParOf" srcId="{1BC45AAB-E06B-40DB-B249-5982B9AE2F5E}" destId="{3BB0D458-389F-4476-AC8A-2014FE9BC989}" srcOrd="6" destOrd="0" presId="urn:microsoft.com/office/officeart/2005/8/layout/hProcess11"/>
    <dgm:cxn modelId="{6C936A10-C90F-4423-BD60-0B186592FC5F}" type="presParOf" srcId="{3BB0D458-389F-4476-AC8A-2014FE9BC989}" destId="{BF2D7BBF-7F1D-450C-B4BA-20A3D1CDF0AF}" srcOrd="0" destOrd="0" presId="urn:microsoft.com/office/officeart/2005/8/layout/hProcess11"/>
    <dgm:cxn modelId="{B4724E27-D613-4001-8E9B-C8BF9D92B598}" type="presParOf" srcId="{3BB0D458-389F-4476-AC8A-2014FE9BC989}" destId="{5989D4C7-55DE-4F0E-BE14-8F6CA411CB4B}" srcOrd="1" destOrd="0" presId="urn:microsoft.com/office/officeart/2005/8/layout/hProcess11"/>
    <dgm:cxn modelId="{22B535B7-BAF6-452A-B531-050C25497094}" type="presParOf" srcId="{3BB0D458-389F-4476-AC8A-2014FE9BC989}" destId="{0D9F5CCE-0A79-4BC6-9717-434EB9A4FFD5}" srcOrd="2" destOrd="0" presId="urn:microsoft.com/office/officeart/2005/8/layout/hProcess11"/>
    <dgm:cxn modelId="{F935E8BB-E0EB-42D5-9149-B56015D2EE89}" type="presParOf" srcId="{1BC45AAB-E06B-40DB-B249-5982B9AE2F5E}" destId="{40547451-A5D8-4B7D-9823-92495907CDFE}" srcOrd="7" destOrd="0" presId="urn:microsoft.com/office/officeart/2005/8/layout/hProcess11"/>
    <dgm:cxn modelId="{A94DE322-4F89-4941-8D38-B36289423479}" type="presParOf" srcId="{1BC45AAB-E06B-40DB-B249-5982B9AE2F5E}" destId="{3CC0D06C-A1B6-43AF-859A-0C9355655CDF}" srcOrd="8" destOrd="0" presId="urn:microsoft.com/office/officeart/2005/8/layout/hProcess11"/>
    <dgm:cxn modelId="{FA3B83AE-E054-424F-B3DD-1AF408145E8C}" type="presParOf" srcId="{3CC0D06C-A1B6-43AF-859A-0C9355655CDF}" destId="{08ACBCC9-467D-4B0B-BF07-473AF45AD3A9}" srcOrd="0" destOrd="0" presId="urn:microsoft.com/office/officeart/2005/8/layout/hProcess11"/>
    <dgm:cxn modelId="{B9991DC7-F084-4B9E-B78B-BE8F9AA884E2}" type="presParOf" srcId="{3CC0D06C-A1B6-43AF-859A-0C9355655CDF}" destId="{078A9637-22B6-40C2-9FE8-7847EB350EBB}" srcOrd="1" destOrd="0" presId="urn:microsoft.com/office/officeart/2005/8/layout/hProcess11"/>
    <dgm:cxn modelId="{394AAFD5-BBFF-4FC5-B0B4-7B6D9A0E467A}" type="presParOf" srcId="{3CC0D06C-A1B6-43AF-859A-0C9355655CDF}" destId="{806023D8-45D6-4304-B85E-C100FDC2A129}" srcOrd="2" destOrd="0" presId="urn:microsoft.com/office/officeart/2005/8/layout/hProcess11"/>
    <dgm:cxn modelId="{0673102C-63BB-4ED3-85E7-6167170170FF}" type="presParOf" srcId="{1BC45AAB-E06B-40DB-B249-5982B9AE2F5E}" destId="{DAA980A5-1A7E-4DD3-92F4-3E7F637D62AD}" srcOrd="9" destOrd="0" presId="urn:microsoft.com/office/officeart/2005/8/layout/hProcess11"/>
    <dgm:cxn modelId="{2267B01F-E213-4A49-A360-4B18DAEF11A7}" type="presParOf" srcId="{1BC45AAB-E06B-40DB-B249-5982B9AE2F5E}" destId="{5EAD0A34-CE8B-4731-A456-F6A0032474D2}" srcOrd="10" destOrd="0" presId="urn:microsoft.com/office/officeart/2005/8/layout/hProcess11"/>
    <dgm:cxn modelId="{4E77185A-7C79-4888-955D-3758DAA087B8}" type="presParOf" srcId="{5EAD0A34-CE8B-4731-A456-F6A0032474D2}" destId="{7FC8645E-D482-4D9A-A5D1-226AFD08B4BC}" srcOrd="0" destOrd="0" presId="urn:microsoft.com/office/officeart/2005/8/layout/hProcess11"/>
    <dgm:cxn modelId="{B84E4167-EF18-48B1-BD0C-2DED1B85F80B}" type="presParOf" srcId="{5EAD0A34-CE8B-4731-A456-F6A0032474D2}" destId="{E2BF46D9-8C70-4AA0-A336-C74AE6F6F5AE}" srcOrd="1" destOrd="0" presId="urn:microsoft.com/office/officeart/2005/8/layout/hProcess11"/>
    <dgm:cxn modelId="{7FBFE77A-0DC3-473A-8649-FE0E965A4D9E}" type="presParOf" srcId="{5EAD0A34-CE8B-4731-A456-F6A0032474D2}" destId="{30350B52-73DF-4BA6-A598-7C42AE9A5D4A}" srcOrd="2" destOrd="0" presId="urn:microsoft.com/office/officeart/2005/8/layout/hProcess11"/>
    <dgm:cxn modelId="{C1078B74-35C5-47D1-B61B-7184C77AE80C}" type="presParOf" srcId="{1BC45AAB-E06B-40DB-B249-5982B9AE2F5E}" destId="{A6CE9FE2-1062-4B26-BD44-0842FE35FA3C}" srcOrd="11" destOrd="0" presId="urn:microsoft.com/office/officeart/2005/8/layout/hProcess11"/>
    <dgm:cxn modelId="{6AAAD76A-F459-423C-A85E-CFB041BD70D6}" type="presParOf" srcId="{1BC45AAB-E06B-40DB-B249-5982B9AE2F5E}" destId="{31EA26E4-1888-4A7C-9B29-789DA00B617B}" srcOrd="12" destOrd="0" presId="urn:microsoft.com/office/officeart/2005/8/layout/hProcess11"/>
    <dgm:cxn modelId="{316EAEF2-530B-4DC5-ADE7-2E772B6C6743}" type="presParOf" srcId="{31EA26E4-1888-4A7C-9B29-789DA00B617B}" destId="{BA596412-C718-4E07-B38F-8AE0B66890BB}" srcOrd="0" destOrd="0" presId="urn:microsoft.com/office/officeart/2005/8/layout/hProcess11"/>
    <dgm:cxn modelId="{47151C4B-71F7-4B8D-B659-C43A2A5CF88F}" type="presParOf" srcId="{31EA26E4-1888-4A7C-9B29-789DA00B617B}" destId="{A7FB888D-C662-4DBE-9D31-62F1416DA31C}" srcOrd="1" destOrd="0" presId="urn:microsoft.com/office/officeart/2005/8/layout/hProcess11"/>
    <dgm:cxn modelId="{4833A342-8658-43AA-8568-8DAC369C32A3}" type="presParOf" srcId="{31EA26E4-1888-4A7C-9B29-789DA00B617B}" destId="{1072A0C0-C2F3-438F-8594-C7898E3B164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05B0D-DAD4-475B-80F8-87BA1A51F809}">
      <dsp:nvSpPr>
        <dsp:cNvPr id="0" name=""/>
        <dsp:cNvSpPr/>
      </dsp:nvSpPr>
      <dsp:spPr>
        <a:xfrm>
          <a:off x="0" y="355445"/>
          <a:ext cx="10593467" cy="765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171" tIns="374904" rIns="82217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Blood and Urine Cultures</a:t>
          </a:r>
        </a:p>
      </dsp:txBody>
      <dsp:txXfrm>
        <a:off x="0" y="355445"/>
        <a:ext cx="10593467" cy="765450"/>
      </dsp:txXfrm>
    </dsp:sp>
    <dsp:sp modelId="{1F6EF804-0093-4FA1-99B6-1DD1F9D77C1E}">
      <dsp:nvSpPr>
        <dsp:cNvPr id="0" name=""/>
        <dsp:cNvSpPr/>
      </dsp:nvSpPr>
      <dsp:spPr>
        <a:xfrm>
          <a:off x="529673" y="89765"/>
          <a:ext cx="7415426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285" tIns="0" rIns="28028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Short Term Follow-Up</a:t>
          </a:r>
        </a:p>
      </dsp:txBody>
      <dsp:txXfrm>
        <a:off x="555612" y="115704"/>
        <a:ext cx="7363548" cy="479482"/>
      </dsp:txXfrm>
    </dsp:sp>
    <dsp:sp modelId="{F30797B7-38EA-4940-8D57-9CCFB27CFF71}">
      <dsp:nvSpPr>
        <dsp:cNvPr id="0" name=""/>
        <dsp:cNvSpPr/>
      </dsp:nvSpPr>
      <dsp:spPr>
        <a:xfrm>
          <a:off x="0" y="1483775"/>
          <a:ext cx="10593467" cy="765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171" tIns="374904" rIns="82217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Abnormal Creatine </a:t>
          </a:r>
        </a:p>
      </dsp:txBody>
      <dsp:txXfrm>
        <a:off x="0" y="1483775"/>
        <a:ext cx="10593467" cy="765450"/>
      </dsp:txXfrm>
    </dsp:sp>
    <dsp:sp modelId="{79D35020-8105-44E8-B423-00CE58A38B23}">
      <dsp:nvSpPr>
        <dsp:cNvPr id="0" name=""/>
        <dsp:cNvSpPr/>
      </dsp:nvSpPr>
      <dsp:spPr>
        <a:xfrm>
          <a:off x="529673" y="1218095"/>
          <a:ext cx="7415426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285" tIns="0" rIns="28028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Medium Term Follow-Up</a:t>
          </a:r>
        </a:p>
      </dsp:txBody>
      <dsp:txXfrm>
        <a:off x="555612" y="1244034"/>
        <a:ext cx="7363548" cy="479482"/>
      </dsp:txXfrm>
    </dsp:sp>
    <dsp:sp modelId="{D9C78EFC-B6A2-40A2-A1D7-68671BCB8458}">
      <dsp:nvSpPr>
        <dsp:cNvPr id="0" name=""/>
        <dsp:cNvSpPr/>
      </dsp:nvSpPr>
      <dsp:spPr>
        <a:xfrm>
          <a:off x="0" y="2612105"/>
          <a:ext cx="10593467" cy="104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2171" tIns="374904" rIns="82217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Pulmonary Nodule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Adrenal Nodule</a:t>
          </a:r>
        </a:p>
      </dsp:txBody>
      <dsp:txXfrm>
        <a:off x="0" y="2612105"/>
        <a:ext cx="10593467" cy="1048950"/>
      </dsp:txXfrm>
    </dsp:sp>
    <dsp:sp modelId="{E2CD57C2-9AAB-4517-9BF7-30D50F2520EB}">
      <dsp:nvSpPr>
        <dsp:cNvPr id="0" name=""/>
        <dsp:cNvSpPr/>
      </dsp:nvSpPr>
      <dsp:spPr>
        <a:xfrm>
          <a:off x="529673" y="2346425"/>
          <a:ext cx="7415426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0285" tIns="0" rIns="28028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Long Term Follow-Up</a:t>
          </a:r>
        </a:p>
      </dsp:txBody>
      <dsp:txXfrm>
        <a:off x="555612" y="2372364"/>
        <a:ext cx="7363548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78052-CCB7-47DF-9A09-58357041D49D}">
      <dsp:nvSpPr>
        <dsp:cNvPr id="0" name=""/>
        <dsp:cNvSpPr/>
      </dsp:nvSpPr>
      <dsp:spPr>
        <a:xfrm>
          <a:off x="0" y="1206817"/>
          <a:ext cx="10058399" cy="160909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E0DD5-5DE0-4216-AF57-4BFAD340DA02}">
      <dsp:nvSpPr>
        <dsp:cNvPr id="0" name=""/>
        <dsp:cNvSpPr/>
      </dsp:nvSpPr>
      <dsp:spPr>
        <a:xfrm>
          <a:off x="773" y="0"/>
          <a:ext cx="1239864" cy="160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June 2019: Grant Awarded </a:t>
          </a:r>
        </a:p>
      </dsp:txBody>
      <dsp:txXfrm>
        <a:off x="773" y="0"/>
        <a:ext cx="1239864" cy="1609090"/>
      </dsp:txXfrm>
    </dsp:sp>
    <dsp:sp modelId="{2A7D94B5-0E8C-41D4-B844-A843E0C9FBC7}">
      <dsp:nvSpPr>
        <dsp:cNvPr id="0" name=""/>
        <dsp:cNvSpPr/>
      </dsp:nvSpPr>
      <dsp:spPr>
        <a:xfrm>
          <a:off x="419569" y="1810226"/>
          <a:ext cx="402272" cy="402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8BA71-F957-4CDE-820E-68353D7C06F5}">
      <dsp:nvSpPr>
        <dsp:cNvPr id="0" name=""/>
        <dsp:cNvSpPr/>
      </dsp:nvSpPr>
      <dsp:spPr>
        <a:xfrm>
          <a:off x="1302631" y="2413634"/>
          <a:ext cx="1239864" cy="160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October 2019: Current State Process Mapping</a:t>
          </a:r>
        </a:p>
      </dsp:txBody>
      <dsp:txXfrm>
        <a:off x="1302631" y="2413634"/>
        <a:ext cx="1239864" cy="1609090"/>
      </dsp:txXfrm>
    </dsp:sp>
    <dsp:sp modelId="{AFCE62B6-D577-4E6C-AF7A-6E3E6DA17416}">
      <dsp:nvSpPr>
        <dsp:cNvPr id="0" name=""/>
        <dsp:cNvSpPr/>
      </dsp:nvSpPr>
      <dsp:spPr>
        <a:xfrm>
          <a:off x="1721427" y="1810226"/>
          <a:ext cx="402272" cy="402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FA62DE-4A94-41FC-BD26-AD89BA8F2F20}">
      <dsp:nvSpPr>
        <dsp:cNvPr id="0" name=""/>
        <dsp:cNvSpPr/>
      </dsp:nvSpPr>
      <dsp:spPr>
        <a:xfrm>
          <a:off x="2604489" y="0"/>
          <a:ext cx="1239864" cy="160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March 2020: Chart Reviews &amp; Community Surveys Completed</a:t>
          </a:r>
        </a:p>
      </dsp:txBody>
      <dsp:txXfrm>
        <a:off x="2604489" y="0"/>
        <a:ext cx="1239864" cy="1609090"/>
      </dsp:txXfrm>
    </dsp:sp>
    <dsp:sp modelId="{FE519F6A-200C-486C-9CD0-504F71189E07}">
      <dsp:nvSpPr>
        <dsp:cNvPr id="0" name=""/>
        <dsp:cNvSpPr/>
      </dsp:nvSpPr>
      <dsp:spPr>
        <a:xfrm>
          <a:off x="3023285" y="1810226"/>
          <a:ext cx="402272" cy="402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D7BBF-7F1D-450C-B4BA-20A3D1CDF0AF}">
      <dsp:nvSpPr>
        <dsp:cNvPr id="0" name=""/>
        <dsp:cNvSpPr/>
      </dsp:nvSpPr>
      <dsp:spPr>
        <a:xfrm>
          <a:off x="3906347" y="2413634"/>
          <a:ext cx="1239864" cy="160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May 2021: Presented at the Iowa Healthcare Collaborative + Society to Improve Diagnosis in Medicine</a:t>
          </a:r>
        </a:p>
      </dsp:txBody>
      <dsp:txXfrm>
        <a:off x="3906347" y="2413634"/>
        <a:ext cx="1239864" cy="1609090"/>
      </dsp:txXfrm>
    </dsp:sp>
    <dsp:sp modelId="{5989D4C7-55DE-4F0E-BE14-8F6CA411CB4B}">
      <dsp:nvSpPr>
        <dsp:cNvPr id="0" name=""/>
        <dsp:cNvSpPr/>
      </dsp:nvSpPr>
      <dsp:spPr>
        <a:xfrm>
          <a:off x="4325143" y="1810226"/>
          <a:ext cx="402272" cy="402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CBCC9-467D-4B0B-BF07-473AF45AD3A9}">
      <dsp:nvSpPr>
        <dsp:cNvPr id="0" name=""/>
        <dsp:cNvSpPr/>
      </dsp:nvSpPr>
      <dsp:spPr>
        <a:xfrm>
          <a:off x="5208205" y="0"/>
          <a:ext cx="1239864" cy="160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March 2022: Restarted Grant Work</a:t>
          </a:r>
        </a:p>
      </dsp:txBody>
      <dsp:txXfrm>
        <a:off x="5208205" y="0"/>
        <a:ext cx="1239864" cy="1609090"/>
      </dsp:txXfrm>
    </dsp:sp>
    <dsp:sp modelId="{078A9637-22B6-40C2-9FE8-7847EB350EBB}">
      <dsp:nvSpPr>
        <dsp:cNvPr id="0" name=""/>
        <dsp:cNvSpPr/>
      </dsp:nvSpPr>
      <dsp:spPr>
        <a:xfrm>
          <a:off x="5627001" y="1810226"/>
          <a:ext cx="402272" cy="402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8645E-D482-4D9A-A5D1-226AFD08B4BC}">
      <dsp:nvSpPr>
        <dsp:cNvPr id="0" name=""/>
        <dsp:cNvSpPr/>
      </dsp:nvSpPr>
      <dsp:spPr>
        <a:xfrm>
          <a:off x="6510063" y="2413634"/>
          <a:ext cx="1239864" cy="160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July 2022: Future State Mapping</a:t>
          </a:r>
        </a:p>
      </dsp:txBody>
      <dsp:txXfrm>
        <a:off x="6510063" y="2413634"/>
        <a:ext cx="1239864" cy="1609090"/>
      </dsp:txXfrm>
    </dsp:sp>
    <dsp:sp modelId="{E2BF46D9-8C70-4AA0-A336-C74AE6F6F5AE}">
      <dsp:nvSpPr>
        <dsp:cNvPr id="0" name=""/>
        <dsp:cNvSpPr/>
      </dsp:nvSpPr>
      <dsp:spPr>
        <a:xfrm>
          <a:off x="6928859" y="1810226"/>
          <a:ext cx="402272" cy="402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596412-C718-4E07-B38F-8AE0B66890BB}">
      <dsp:nvSpPr>
        <dsp:cNvPr id="0" name=""/>
        <dsp:cNvSpPr/>
      </dsp:nvSpPr>
      <dsp:spPr>
        <a:xfrm>
          <a:off x="7811921" y="0"/>
          <a:ext cx="1239864" cy="160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Q1 2023: Launch NEW Workflows</a:t>
          </a:r>
        </a:p>
      </dsp:txBody>
      <dsp:txXfrm>
        <a:off x="7811921" y="0"/>
        <a:ext cx="1239864" cy="1609090"/>
      </dsp:txXfrm>
    </dsp:sp>
    <dsp:sp modelId="{A7FB888D-C662-4DBE-9D31-62F1416DA31C}">
      <dsp:nvSpPr>
        <dsp:cNvPr id="0" name=""/>
        <dsp:cNvSpPr/>
      </dsp:nvSpPr>
      <dsp:spPr>
        <a:xfrm>
          <a:off x="8230717" y="1810226"/>
          <a:ext cx="402272" cy="4022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12BDB-17C8-40B8-BD1F-7F16B89D136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98517-2315-45CD-B183-02C31DB72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7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RPAP student, we have to get out of our silos. Rural health care organizations often miss out on research opportunities… despite the incredible investment of systems and communities.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98517-2315-45CD-B183-02C31DB723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7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working explanation of diagnostic error in this study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98517-2315-45CD-B183-02C31DB723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31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98517-2315-45CD-B183-02C31DB723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11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Patient Partner Training - MAPS</a:t>
            </a:r>
          </a:p>
          <a:p>
            <a:endParaRPr lang="en-US" dirty="0"/>
          </a:p>
          <a:p>
            <a:r>
              <a:rPr lang="en-US" dirty="0"/>
              <a:t>Patient Family Advisory Council (PFAC)</a:t>
            </a:r>
          </a:p>
          <a:p>
            <a:r>
              <a:rPr lang="en-US" dirty="0"/>
              <a:t>VOICE</a:t>
            </a:r>
          </a:p>
          <a:p>
            <a:r>
              <a:rPr lang="en-US" dirty="0"/>
              <a:t>Food Pharmacy</a:t>
            </a:r>
          </a:p>
          <a:p>
            <a:r>
              <a:rPr lang="en-US" dirty="0"/>
              <a:t>Medical </a:t>
            </a:r>
            <a:r>
              <a:rPr lang="en-US" dirty="0" err="1"/>
              <a:t>Hme</a:t>
            </a:r>
            <a:r>
              <a:rPr lang="en-US" dirty="0"/>
              <a:t> Advisory Council</a:t>
            </a:r>
          </a:p>
          <a:p>
            <a:r>
              <a:rPr lang="en-US" dirty="0"/>
              <a:t>Trident Foods</a:t>
            </a:r>
          </a:p>
          <a:p>
            <a:r>
              <a:rPr lang="en-US" dirty="0"/>
              <a:t>Service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98517-2315-45CD-B183-02C31DB723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00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news is good news.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98517-2315-45CD-B183-02C31DB723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11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medical records of patients presenting to the emergency department with an incidental finding identified by chest radiology were reviewed to generate baseline follow-up system failure data. The most common secondary finding were pulmonary nodules, possible masses, thyroid abnormalities, and intrabdominal findings such as an adrenal nodule.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98517-2315-45CD-B183-02C31DB723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2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Overall, there were 39 potentially actionable findings in the data set. Of these, emergency department clinicians discussed 36% in the Emergency Department note, and the clinician documented the need for follow-up 31% of the time. The finding (21%) and the follow-up (31%) were mentioned uncommonly in the patient instructions. Overall, 62% of these patients had a follow-up visit with primary care; of these, primary care clinicians addressed the finding 63% of the time.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98517-2315-45CD-B183-02C31DB723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08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CC59-9F79-4F7E-A707-8DE76252DD50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E1A2-5992-4629-81A1-52032E8AF5D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95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CC59-9F79-4F7E-A707-8DE76252DD50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E1A2-5992-4629-81A1-52032E8A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CC59-9F79-4F7E-A707-8DE76252DD50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E1A2-5992-4629-81A1-52032E8A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3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CC59-9F79-4F7E-A707-8DE76252DD50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E1A2-5992-4629-81A1-52032E8A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6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CC59-9F79-4F7E-A707-8DE76252DD50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E1A2-5992-4629-81A1-52032E8AF5D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924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CC59-9F79-4F7E-A707-8DE76252DD50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E1A2-5992-4629-81A1-52032E8A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7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CC59-9F79-4F7E-A707-8DE76252DD50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E1A2-5992-4629-81A1-52032E8A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8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CC59-9F79-4F7E-A707-8DE76252DD50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E1A2-5992-4629-81A1-52032E8A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3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CC59-9F79-4F7E-A707-8DE76252DD50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E1A2-5992-4629-81A1-52032E8A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4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A1DCC59-9F79-4F7E-A707-8DE76252DD50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9CE1A2-5992-4629-81A1-52032E8A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3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DCC59-9F79-4F7E-A707-8DE76252DD50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E1A2-5992-4629-81A1-52032E8AF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8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A1DCC59-9F79-4F7E-A707-8DE76252DD50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99CE1A2-5992-4629-81A1-52032E8AF5D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31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4A84-4501-4CB0-96B5-79897505F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79" y="758952"/>
            <a:ext cx="10378859" cy="3566160"/>
          </a:xfrm>
        </p:spPr>
        <p:txBody>
          <a:bodyPr>
            <a:normAutofit/>
          </a:bodyPr>
          <a:lstStyle/>
          <a:p>
            <a:r>
              <a:rPr lang="en-US" sz="7200" dirty="0"/>
              <a:t>Diagnostic Error Reduction:</a:t>
            </a:r>
            <a:br>
              <a:rPr lang="en-US" sz="7200" dirty="0"/>
            </a:br>
            <a:r>
              <a:rPr lang="en-US" sz="5400" dirty="0"/>
              <a:t>Tackling Follow-up System Failures</a:t>
            </a:r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3C4119-824A-45E6-A2F2-CE037F5973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Missy Lindow, MBA</a:t>
            </a:r>
          </a:p>
          <a:p>
            <a:r>
              <a:rPr lang="en-US" dirty="0"/>
              <a:t>Director of Operations</a:t>
            </a:r>
          </a:p>
          <a:p>
            <a:r>
              <a:rPr lang="en-US" dirty="0"/>
              <a:t>Lakewood health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26A66-B90A-4C80-805B-FA68E4B5C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4130" y="4956047"/>
            <a:ext cx="1283180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94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1EF3E-3B69-4DDB-8098-25E907CE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State: Chest CT Workflow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5CA85A-5190-4193-80F5-4A12254A9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719" y="1846263"/>
            <a:ext cx="7956119" cy="412580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44BB0A-E618-4F09-A22C-B9B3C6CB3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106" y="4895741"/>
            <a:ext cx="129246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50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DDBFB-FBC5-4865-9390-E51A6AE48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Process Map: Chest X-Ray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A671CF-DEB8-4940-964C-C1F3A4608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2656" y="1846263"/>
            <a:ext cx="9467014" cy="4022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6CF4D-E212-43D3-B0E2-06F7662FB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448" y="4831744"/>
            <a:ext cx="129246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63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5A3B7-E32D-4D0A-831A-E014044B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Process Map: Cultures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96D42D-AD28-40B9-92D5-C0C111E5B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5722" y="1772085"/>
            <a:ext cx="5527970" cy="452454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1BC77-3084-44DF-8F65-781787974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921" y="4934819"/>
            <a:ext cx="129246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74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9BF5D0-D927-44EC-AEE1-DE91D07BF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Engagement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1354EC5-257D-412E-ACB8-4855B9D9FD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1673" b="11673"/>
          <a:stretch/>
        </p:blipFill>
        <p:spPr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F2456C-6F41-44ED-B9F2-E7A62E96F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46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30D6D-5255-4F22-8F60-A975F10F9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Communication Preferences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B6AA93-F5D7-406D-BB42-9B8FEEC67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4842" y="1838439"/>
            <a:ext cx="5683276" cy="4226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C59C83-9525-4792-9623-EC2041B7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8598" y="4997341"/>
            <a:ext cx="129246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34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59035-6D75-4B1B-9AFB-336A2F99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Department: Test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38937-A2B6-475C-AD58-225437ABE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448" y="5022062"/>
            <a:ext cx="1292464" cy="1146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A97D11-CB55-4410-AEE6-1FC24CE03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0" y="1845734"/>
            <a:ext cx="6919560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DD2E60-1487-48A1-A557-51BA2B890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467" y="0"/>
            <a:ext cx="650753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4AC126E-FB04-4395-AA81-555AF60E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Reviews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1D0265-0869-4C7A-9D72-F0313E2B8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122" y="2145845"/>
            <a:ext cx="3937503" cy="262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E25C1C-28B5-4B2D-AECD-05D3CBEF4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37" y="438395"/>
            <a:ext cx="23812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82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039A43-7FF5-48ED-98F1-83C619CAF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Chest Radiography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C2733E3-4EBF-42AF-AE04-DF5F2856C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35137" y="1928051"/>
            <a:ext cx="6721726" cy="36255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DEF07-46D3-4EEC-B337-E7D9FF33E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448" y="4933662"/>
            <a:ext cx="1292464" cy="11461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FDEA47-3A6C-4495-842E-83DF60D18F75}"/>
              </a:ext>
            </a:extLst>
          </p:cNvPr>
          <p:cNvSpPr txBox="1"/>
          <p:nvPr/>
        </p:nvSpPr>
        <p:spPr>
          <a:xfrm>
            <a:off x="414215" y="2196123"/>
            <a:ext cx="1774093" cy="923330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38.5% of patients were lost to follow-up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FA35A-52FD-42C1-85D0-80BF7F0BEAE4}"/>
              </a:ext>
            </a:extLst>
          </p:cNvPr>
          <p:cNvSpPr txBox="1"/>
          <p:nvPr/>
        </p:nvSpPr>
        <p:spPr>
          <a:xfrm>
            <a:off x="400148" y="3578216"/>
            <a:ext cx="1774093" cy="1477328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 missed addressing the incidental finding 45% of the time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53CF7D-8558-4842-AAE9-4791F38A781B}"/>
              </a:ext>
            </a:extLst>
          </p:cNvPr>
          <p:cNvSpPr/>
          <p:nvPr/>
        </p:nvSpPr>
        <p:spPr>
          <a:xfrm>
            <a:off x="5775569" y="3578216"/>
            <a:ext cx="961293" cy="1603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6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ECC08-266E-40CE-99C9-D53E01B9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learned: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714B6-B98E-4C06-8B91-9986A0272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Variation in follow-up systems evident</a:t>
            </a:r>
          </a:p>
          <a:p>
            <a:pPr marL="0" indent="0">
              <a:buNone/>
            </a:pPr>
            <a:r>
              <a:rPr lang="en-US" dirty="0"/>
              <a:t>Established workflows are not highly reliable in reducing the risk of follow-up system failure </a:t>
            </a:r>
          </a:p>
          <a:p>
            <a:pPr marL="0" indent="0">
              <a:buNone/>
            </a:pPr>
            <a:r>
              <a:rPr lang="en-US" dirty="0"/>
              <a:t>Problems were identified at various stages of the diagnostic process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recognizing secondary findings in the emergency department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communicating with the patient at the time of the emergency department visit</a:t>
            </a:r>
          </a:p>
          <a:p>
            <a:pPr marL="0" indent="0">
              <a:buNone/>
            </a:pPr>
            <a:r>
              <a:rPr lang="en-US" dirty="0"/>
              <a:t>Identified risk factors for being lost to follow-up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Most hospital follow-up systems in health care systems are </a:t>
            </a:r>
            <a:r>
              <a:rPr lang="en-US" b="1" dirty="0"/>
              <a:t>designed around </a:t>
            </a:r>
            <a:r>
              <a:rPr lang="en-US" dirty="0"/>
              <a:t>the</a:t>
            </a:r>
            <a:r>
              <a:rPr lang="en-US" b="1" dirty="0"/>
              <a:t> providers</a:t>
            </a:r>
            <a:r>
              <a:rPr lang="en-US" dirty="0"/>
              <a:t>, </a:t>
            </a:r>
            <a:r>
              <a:rPr lang="en-US" b="1" dirty="0"/>
              <a:t>not </a:t>
            </a:r>
            <a:r>
              <a:rPr lang="en-US" dirty="0"/>
              <a:t>the </a:t>
            </a:r>
            <a:r>
              <a:rPr lang="en-US" b="1" dirty="0"/>
              <a:t>patients</a:t>
            </a:r>
            <a:r>
              <a:rPr lang="en-US" dirty="0"/>
              <a:t>. This contributes to the follow-up system failures and highlights the importance of </a:t>
            </a:r>
            <a:r>
              <a:rPr lang="en-US" b="1" dirty="0"/>
              <a:t>co-designing </a:t>
            </a:r>
            <a:r>
              <a:rPr lang="en-US" dirty="0"/>
              <a:t>a </a:t>
            </a:r>
            <a:r>
              <a:rPr lang="en-US" b="1" dirty="0"/>
              <a:t>follow-up system </a:t>
            </a:r>
            <a:r>
              <a:rPr lang="en-US" dirty="0"/>
              <a:t>with </a:t>
            </a:r>
            <a:r>
              <a:rPr lang="en-US" b="1" dirty="0"/>
              <a:t>patients</a:t>
            </a:r>
            <a:r>
              <a:rPr lang="en-US" dirty="0"/>
              <a:t> and </a:t>
            </a:r>
            <a:r>
              <a:rPr lang="en-US" b="1" dirty="0"/>
              <a:t>community members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B07A3-0245-4D30-BEB9-116D92178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553" y="5005157"/>
            <a:ext cx="1292464" cy="1146147"/>
          </a:xfrm>
          <a:prstGeom prst="rect">
            <a:avLst/>
          </a:prstGeom>
        </p:spPr>
      </p:pic>
      <p:pic>
        <p:nvPicPr>
          <p:cNvPr id="6" name="Graphic 5" descr="Lightbulb and gear with solid fill">
            <a:extLst>
              <a:ext uri="{FF2B5EF4-FFF2-40B4-BE49-F238E27FC236}">
                <a16:creationId xmlns:a16="http://schemas.microsoft.com/office/drawing/2014/main" id="{1D3326B7-680D-479D-99C9-09424BF9D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920" y="47473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46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10A6F0-7041-44B2-80D3-B58226DE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State Process Mapping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1D149CF-08D7-437F-ADA4-E914E1AAD9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8166" b="18166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63BDAC-A8B1-435A-8476-142F3FB7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6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5B9B2-1185-4CFE-9628-742DCE82E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35B09E-7CAC-4535-905A-F2C42B7AB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2623" y="2153646"/>
            <a:ext cx="10047079" cy="3407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E1E495-A8E2-442D-BAFA-A0C8A051D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908" y="5059864"/>
            <a:ext cx="1286367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13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287E-37E6-4C54-9484-81DE8106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State: Chest X-Ray + Chest 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84D9D5-ACC3-42E2-9235-E3C740272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6517" y="1879121"/>
            <a:ext cx="2775768" cy="437437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ADCB59-7849-48BF-AD14-CCC0AEAA7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78" y="1879121"/>
            <a:ext cx="4527068" cy="1923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3C9E67-4CCE-42B7-82F6-C27B6AD47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500" y="3944813"/>
            <a:ext cx="3977985" cy="2063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EDFCE2-1319-4091-AEA2-2AC64FB06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641" y="4976650"/>
            <a:ext cx="1286367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301A15-856B-4604-A8F6-8A349F960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48" y="2010608"/>
            <a:ext cx="4726647" cy="3866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17A5D-FA6E-4C65-BC02-BACB26334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State: Cultures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F628B8-1A01-4490-8D11-F45A974C1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45442" y="2104171"/>
            <a:ext cx="6118025" cy="386678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63E06F-8F88-4447-9C28-8B188131F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682" y="5139972"/>
            <a:ext cx="1286367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683E-3F50-4C58-B2C4-2E52C7B1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5D4E8-E1F6-45CC-9F78-E39A2C09B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 turned a disaster into something I can understand.” – Leader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“Now the work starts-taking our vision and putting it into action”- Leader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“Having time and the key people in the room was key”- staff manager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“Fueling collaboration in this way is something we need to do more of”- Administration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“As an outsider, it was great to see that nobody was embedded into what is currently”-Researcher/Doctor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“Staff did a phenomenal job advocating for other teams that weren’t in the room”- Leader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“This is one of the best process mapping processes I have been part of.  I loved the collaboration and honesty.  It was facilitated fabulously”- Patient Partner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“This totally filled my bucket.  Patients provided us with incredible input- it is so important to have them in the room.  Each patient added value” Administration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“My favorite part was see the messy cultures chart transform into an actual flow chart that was easy to follow”- Patient Partner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“This can be a model for future work”- Doctor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44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4BC18-2A9D-47F3-9038-5FBA2174F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71C32-59FD-42C7-80EA-4CDCC95BD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 Admitting Team trained to: </a:t>
            </a: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Schedule clinic follow-up appointments</a:t>
            </a: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MyChart enrollment</a:t>
            </a:r>
          </a:p>
          <a:p>
            <a:pPr marL="384048" marR="0" lvl="1" indent="-18288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SzTx/>
              <a:buFont typeface="Calibri" pitchFamily="34" charset="0"/>
              <a:buChar char="◦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Release of Information</a:t>
            </a:r>
          </a:p>
          <a:p>
            <a:pPr marL="0" indent="0">
              <a:buNone/>
            </a:pPr>
            <a:r>
              <a:rPr lang="en-US" dirty="0"/>
              <a:t> Clinical Informatics to finalize result pools (ED)</a:t>
            </a:r>
          </a:p>
          <a:p>
            <a:r>
              <a:rPr lang="en-US" dirty="0"/>
              <a:t>Work with the Business Intelligence Team to create automated report for normal cultures</a:t>
            </a:r>
          </a:p>
          <a:p>
            <a:r>
              <a:rPr lang="en-US" dirty="0"/>
              <a:t>Education of staff</a:t>
            </a:r>
          </a:p>
          <a:p>
            <a:r>
              <a:rPr lang="en-US" dirty="0"/>
              <a:t>Development of lung nodule clinic to support primary care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672A6-21E5-47B8-B7C7-79B8B264A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907" y="4924423"/>
            <a:ext cx="1286367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11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F9CA-2B02-484A-A68D-21C2CF9A6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Steps: </a:t>
            </a:r>
            <a:br>
              <a:rPr lang="en-US" dirty="0"/>
            </a:br>
            <a:r>
              <a:rPr lang="en-US" dirty="0"/>
              <a:t>Managing Resistance &amp; Monitoring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A4651-846F-477F-B43C-54FAA714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Create a clear understanding of the need for change</a:t>
            </a:r>
          </a:p>
          <a:p>
            <a:r>
              <a:rPr lang="en-US" dirty="0"/>
              <a:t>Quickly identify and address obstacles to hardwiring the improved workflows</a:t>
            </a:r>
          </a:p>
          <a:p>
            <a:r>
              <a:rPr lang="en-US" dirty="0"/>
              <a:t>Measure the success of decreasing diagnostic error through redesigning diagnostic test management - vital to ensuring the process’s long-term viability</a:t>
            </a:r>
          </a:p>
          <a:p>
            <a:r>
              <a:rPr lang="en-US" dirty="0"/>
              <a:t>Collect and analyze data to drive future decisions and shared learnings</a:t>
            </a:r>
          </a:p>
          <a:p>
            <a:pPr algn="ctr">
              <a:spcBef>
                <a:spcPts val="200"/>
              </a:spcBef>
            </a:pP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410E0-C9FC-4A10-9130-C11A89FD8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907" y="4924423"/>
            <a:ext cx="1286367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38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1D4F-E309-405D-891C-4F77CD47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Learnings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C345B3-30DF-4A84-A0A0-D0F85798A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909" y="2737005"/>
            <a:ext cx="4624855" cy="2150152"/>
          </a:xfrm>
        </p:spPr>
      </p:pic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59D66A44-B539-4A42-81EC-6C006F15EEE5}"/>
              </a:ext>
            </a:extLst>
          </p:cNvPr>
          <p:cNvSpPr/>
          <p:nvPr/>
        </p:nvSpPr>
        <p:spPr>
          <a:xfrm>
            <a:off x="6096000" y="2737005"/>
            <a:ext cx="5344882" cy="2787588"/>
          </a:xfrm>
          <a:prstGeom prst="flowChart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078DD-A083-4FC7-A235-F5EF3FC98DD0}"/>
              </a:ext>
            </a:extLst>
          </p:cNvPr>
          <p:cNvSpPr txBox="1"/>
          <p:nvPr/>
        </p:nvSpPr>
        <p:spPr>
          <a:xfrm>
            <a:off x="6320900" y="3036164"/>
            <a:ext cx="4918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Process Improvement in Rural Health Care:</a:t>
            </a:r>
          </a:p>
          <a:p>
            <a:pPr algn="ctr"/>
            <a:r>
              <a:rPr lang="en-US" b="1" dirty="0"/>
              <a:t>Decreasing Diagnostic Follow-Up System Failures</a:t>
            </a:r>
          </a:p>
          <a:p>
            <a:pPr algn="ctr"/>
            <a:r>
              <a:rPr lang="en-US" dirty="0"/>
              <a:t>Melissa B. Lindow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August 2022</a:t>
            </a:r>
          </a:p>
        </p:txBody>
      </p:sp>
    </p:spTree>
    <p:extLst>
      <p:ext uri="{BB962C8B-B14F-4D97-AF65-F5344CB8AC3E}">
        <p14:creationId xmlns:p14="http://schemas.microsoft.com/office/powerpoint/2010/main" val="34529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0145-4B1A-4AC2-9F60-D92F539E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98E404-69CA-461C-82EA-6D38405D4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051" y="2220350"/>
            <a:ext cx="10166203" cy="290029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F0CDB-981F-4938-A222-16FCF592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878" y="5078286"/>
            <a:ext cx="128636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7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06C87-DA5D-4E07-BAE8-87D0C56BF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Error: 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A7DE-77E9-4481-94D6-86C5C48CF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b="1" dirty="0"/>
              <a:t>Diagnostic error is </a:t>
            </a:r>
            <a:r>
              <a:rPr lang="en-US" dirty="0"/>
              <a:t>the failure to establish an </a:t>
            </a:r>
            <a:r>
              <a:rPr lang="en-US" b="1" dirty="0"/>
              <a:t>accurate</a:t>
            </a:r>
            <a:r>
              <a:rPr lang="en-US" dirty="0"/>
              <a:t> and </a:t>
            </a:r>
            <a:r>
              <a:rPr lang="en-US" b="1" u="sng" dirty="0"/>
              <a:t>timely explanation </a:t>
            </a:r>
            <a:r>
              <a:rPr lang="en-US" dirty="0"/>
              <a:t>of the patient’s  health problem </a:t>
            </a:r>
            <a:r>
              <a:rPr lang="en-US" b="1" u="sng" dirty="0"/>
              <a:t>and communicate </a:t>
            </a:r>
            <a:r>
              <a:rPr lang="en-US" u="sng" dirty="0"/>
              <a:t>that to the </a:t>
            </a:r>
            <a:r>
              <a:rPr lang="en-US" b="1" u="sng" dirty="0"/>
              <a:t>patient</a:t>
            </a:r>
            <a:r>
              <a:rPr lang="en-US" b="1" dirty="0"/>
              <a:t>.</a:t>
            </a:r>
          </a:p>
          <a:p>
            <a:pPr algn="ctr"/>
            <a:r>
              <a:rPr lang="en-US" dirty="0"/>
              <a:t>(National Academies of Sciences, Engineering, and Medicine et al., 2015)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F5B79-AA78-4950-8D61-2B2CB9161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980" y="5120641"/>
            <a:ext cx="1286367" cy="11522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857093-848E-4685-922D-958518C23203}"/>
              </a:ext>
            </a:extLst>
          </p:cNvPr>
          <p:cNvSpPr/>
          <p:nvPr/>
        </p:nvSpPr>
        <p:spPr>
          <a:xfrm>
            <a:off x="1097281" y="2349661"/>
            <a:ext cx="10058400" cy="184037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47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3699-D123-4EBA-A530-62FC47963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B1D88-ECBF-4387-A4BC-3E3B80B4A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This research makes recommendations to decrease </a:t>
            </a:r>
            <a:r>
              <a:rPr lang="en-US" sz="2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diagnostic error 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US" sz="2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co-designing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 process of diagnostic test management in the rural health care system. </a:t>
            </a:r>
          </a:p>
          <a:p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study will identify the optimal team (patients, families, clinicians, and health care systems) and their roles in managing diagnostic test follow-up in high-risk transitions of care, focusing on discharge from a rural emergency department.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D3E3A-F3EF-47C3-9B66-1C1BA34CC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493" y="4989526"/>
            <a:ext cx="1286367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85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BD6E-5CA8-4BBD-8D6E-4CA7C3991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7A2F3-0033-4C5B-9C7C-500D0AC1E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261110" cy="4499982"/>
          </a:xfrm>
        </p:spPr>
        <p:txBody>
          <a:bodyPr>
            <a:normAutofit fontScale="32500" lnSpcReduction="20000"/>
          </a:bodyPr>
          <a:lstStyle/>
          <a:p>
            <a:pPr marL="201168" lvl="1" indent="0">
              <a:buNone/>
            </a:pP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6400" dirty="0"/>
              <a:t>The prevalence of diagnostic error in current research indicates the likelihood of every American experiencing a minimum of one diagnostic error in their lifetime (Jones &amp; Magee, 2018).	</a:t>
            </a:r>
          </a:p>
          <a:p>
            <a:pPr marL="201168" lvl="1" indent="0">
              <a:buNone/>
            </a:pPr>
            <a:endParaRPr lang="en-US" sz="6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6400" dirty="0"/>
              <a:t>Diagnostic error has been identified as the primary cause of medical malpractice claims (Saber Tehrani et al., 2013).</a:t>
            </a:r>
          </a:p>
          <a:p>
            <a:pPr marL="201168" lvl="1" indent="0">
              <a:buNone/>
            </a:pPr>
            <a:endParaRPr lang="en-US" sz="6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6400" dirty="0"/>
              <a:t>An estimated 25% of diagnosis-related malpractice claims were related to follow-up system failures (Gandhi, 2005).</a:t>
            </a:r>
          </a:p>
          <a:p>
            <a:pPr marL="201168" lvl="1" indent="0">
              <a:buNone/>
            </a:pPr>
            <a:endParaRPr lang="en-US" sz="6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6400" dirty="0"/>
              <a:t>Compliance with recommended follow-up by Emergency Department patients in the U.S. is frequently poor and has been estimated to be 26-56% depending on the population; however, the scope of the problem in rural health care systems is not well described (</a:t>
            </a:r>
            <a:r>
              <a:rPr lang="en-US" sz="6400" dirty="0" err="1"/>
              <a:t>Kyriacou</a:t>
            </a:r>
            <a:r>
              <a:rPr lang="en-US" sz="6400" dirty="0"/>
              <a:t> et al., 2005).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4500" dirty="0"/>
          </a:p>
          <a:p>
            <a:pPr marL="1471400" lvl="8" indent="0">
              <a:buNone/>
            </a:pPr>
            <a:r>
              <a:rPr lang="en-US" sz="4500" dirty="0"/>
              <a:t>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E2D7A-A313-40AC-B252-AB069947B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206" y="5089302"/>
            <a:ext cx="128636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6FDD9-D4D6-41C3-BDC0-0AD7322A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315E020-CD51-48F6-8377-2491C726F3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610472"/>
              </p:ext>
            </p:extLst>
          </p:nvPr>
        </p:nvGraphicFramePr>
        <p:xfrm>
          <a:off x="1096962" y="2118167"/>
          <a:ext cx="10593467" cy="3750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D095FAA-2CDD-4669-8A78-966DB2D6F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4021" y="4973064"/>
            <a:ext cx="1286367" cy="1152244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339ADEF9-60FC-41E8-A23C-CCA4874B3261}"/>
              </a:ext>
            </a:extLst>
          </p:cNvPr>
          <p:cNvSpPr/>
          <p:nvPr/>
        </p:nvSpPr>
        <p:spPr>
          <a:xfrm>
            <a:off x="1401762" y="2164365"/>
            <a:ext cx="481746" cy="492171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C31C065-79A2-497D-813D-F94B36DE2E2C}"/>
              </a:ext>
            </a:extLst>
          </p:cNvPr>
          <p:cNvSpPr/>
          <p:nvPr/>
        </p:nvSpPr>
        <p:spPr>
          <a:xfrm>
            <a:off x="1337835" y="4411982"/>
            <a:ext cx="481746" cy="492171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128BE-5AFA-4402-B115-01BAF947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B55E74D-614E-493C-9E8C-8122A83EF2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9535528"/>
              </p:ext>
            </p:extLst>
          </p:nvPr>
        </p:nvGraphicFramePr>
        <p:xfrm>
          <a:off x="1066800" y="1737360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2EAA8F-75F2-4705-AFDF-28A684B0D5FF}"/>
              </a:ext>
            </a:extLst>
          </p:cNvPr>
          <p:cNvCxnSpPr/>
          <p:nvPr/>
        </p:nvCxnSpPr>
        <p:spPr>
          <a:xfrm flipH="1">
            <a:off x="4438842" y="2702141"/>
            <a:ext cx="914400" cy="2243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4F7F6F6-1DCA-4E4D-AFBF-E130594AA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0385" y="5005156"/>
            <a:ext cx="1286367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82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5CB16D-C544-48F3-8CAD-C4D1102A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77" y="4042935"/>
            <a:ext cx="3200400" cy="2286000"/>
          </a:xfrm>
        </p:spPr>
        <p:txBody>
          <a:bodyPr/>
          <a:lstStyle/>
          <a:p>
            <a:r>
              <a:rPr lang="en-US" dirty="0"/>
              <a:t>Current State Process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596-BC59-4629-A036-EB4474673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F62AB8-16A4-47F8-B614-84E0BD9DF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821" y="-345405"/>
            <a:ext cx="10027138" cy="74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1568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17237</TotalTime>
  <Words>1058</Words>
  <Application>Microsoft Office PowerPoint</Application>
  <PresentationFormat>Widescreen</PresentationFormat>
  <Paragraphs>123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Symbol</vt:lpstr>
      <vt:lpstr>Retrospect</vt:lpstr>
      <vt:lpstr>Diagnostic Error Reduction: Tackling Follow-up System Failures</vt:lpstr>
      <vt:lpstr>Partnerships</vt:lpstr>
      <vt:lpstr>Funding</vt:lpstr>
      <vt:lpstr>Diagnostic Error: Defined</vt:lpstr>
      <vt:lpstr>Overview:</vt:lpstr>
      <vt:lpstr>Need for Study</vt:lpstr>
      <vt:lpstr>Design</vt:lpstr>
      <vt:lpstr>Project Timeline</vt:lpstr>
      <vt:lpstr>Current State Process Mapping</vt:lpstr>
      <vt:lpstr>Current State: Chest CT Workflow</vt:lpstr>
      <vt:lpstr>Current State Process Map: Chest X-Ray</vt:lpstr>
      <vt:lpstr>Current State Process Map: Cultures</vt:lpstr>
      <vt:lpstr>Community Engagement</vt:lpstr>
      <vt:lpstr>Patient Communication Preferences</vt:lpstr>
      <vt:lpstr>Emergency Department: Test Results</vt:lpstr>
      <vt:lpstr>Chart Reviews</vt:lpstr>
      <vt:lpstr>Chest Radiography</vt:lpstr>
      <vt:lpstr>What we learned:</vt:lpstr>
      <vt:lpstr>Future State Process Mapping</vt:lpstr>
      <vt:lpstr>Future State: Chest X-Ray + Chest CT</vt:lpstr>
      <vt:lpstr>Future State: Cultures</vt:lpstr>
      <vt:lpstr>Feedback:</vt:lpstr>
      <vt:lpstr>Next Steps: Implementation</vt:lpstr>
      <vt:lpstr>Next Steps:  Managing Resistance &amp; Monitoring Results</vt:lpstr>
      <vt:lpstr>Shared Learnings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Diagnostic Error Reduction: Tackling Follow-up System Failures</dc:title>
  <dc:creator>Missy Lindow</dc:creator>
  <cp:lastModifiedBy>Heidi Holste</cp:lastModifiedBy>
  <cp:revision>46</cp:revision>
  <dcterms:created xsi:type="dcterms:W3CDTF">2022-12-07T16:52:26Z</dcterms:created>
  <dcterms:modified xsi:type="dcterms:W3CDTF">2023-01-26T18:17:52Z</dcterms:modified>
</cp:coreProperties>
</file>